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57" r:id="rId2"/>
    <p:sldId id="358" r:id="rId3"/>
    <p:sldId id="359" r:id="rId4"/>
    <p:sldId id="392" r:id="rId5"/>
    <p:sldId id="361" r:id="rId6"/>
    <p:sldId id="362" r:id="rId7"/>
    <p:sldId id="379" r:id="rId8"/>
    <p:sldId id="393" r:id="rId9"/>
    <p:sldId id="394" r:id="rId10"/>
    <p:sldId id="395" r:id="rId11"/>
    <p:sldId id="381" r:id="rId12"/>
    <p:sldId id="397" r:id="rId13"/>
    <p:sldId id="377" r:id="rId14"/>
    <p:sldId id="365" r:id="rId15"/>
    <p:sldId id="380" r:id="rId16"/>
    <p:sldId id="382" r:id="rId17"/>
    <p:sldId id="399" r:id="rId18"/>
    <p:sldId id="401" r:id="rId19"/>
    <p:sldId id="376" r:id="rId2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5BAE"/>
    <a:srgbClr val="FDFEFE"/>
    <a:srgbClr val="FEFFFE"/>
    <a:srgbClr val="FFFEFE"/>
    <a:srgbClr val="FFFFFE"/>
    <a:srgbClr val="FFFEFF"/>
    <a:srgbClr val="FEFFFF"/>
    <a:srgbClr val="9E30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5" autoAdjust="0"/>
    <p:restoredTop sz="73609" autoAdjust="0"/>
  </p:normalViewPr>
  <p:slideViewPr>
    <p:cSldViewPr>
      <p:cViewPr>
        <p:scale>
          <a:sx n="73" d="100"/>
          <a:sy n="73" d="100"/>
        </p:scale>
        <p:origin x="-1098"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19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7" name="Rectangle 5"/>
          <p:cNvSpPr>
            <a:spLocks noGrp="1" noChangeArrowheads="1"/>
          </p:cNvSpPr>
          <p:nvPr>
            <p:ph type="sldNum" sz="quarter" idx="3"/>
          </p:nvPr>
        </p:nvSpPr>
        <p:spPr bwMode="auto">
          <a:xfrm>
            <a:off x="5486400" y="8728075"/>
            <a:ext cx="912813" cy="3063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000"/>
            </a:lvl1pPr>
          </a:lstStyle>
          <a:p>
            <a:pPr>
              <a:defRPr/>
            </a:pPr>
            <a:r>
              <a:rPr lang="en-US"/>
              <a:t>Page </a:t>
            </a:r>
            <a:fld id="{0FCAF754-6125-462B-9929-4AA5B7A1D7B3}" type="slidenum">
              <a:rPr lang="en-US"/>
              <a:pPr>
                <a:defRPr/>
              </a:pPr>
              <a:t>‹#›</a:t>
            </a:fld>
            <a:endParaRPr lang="en-US"/>
          </a:p>
        </p:txBody>
      </p:sp>
      <p:sp>
        <p:nvSpPr>
          <p:cNvPr id="192527" name="Text Box 15"/>
          <p:cNvSpPr txBox="1">
            <a:spLocks noChangeArrowheads="1"/>
          </p:cNvSpPr>
          <p:nvPr/>
        </p:nvSpPr>
        <p:spPr bwMode="auto">
          <a:xfrm>
            <a:off x="533400" y="8839200"/>
            <a:ext cx="2016125" cy="152400"/>
          </a:xfrm>
          <a:prstGeom prst="rect">
            <a:avLst/>
          </a:prstGeom>
          <a:noFill/>
          <a:ln w="9525" algn="ctr">
            <a:noFill/>
            <a:miter lim="800000"/>
            <a:headEnd/>
            <a:tailEnd/>
          </a:ln>
          <a:effectLst/>
        </p:spPr>
        <p:txBody>
          <a:bodyPr wrap="none" lIns="0" tIns="0" rIns="0" bIns="0">
            <a:spAutoFit/>
          </a:bodyPr>
          <a:lstStyle/>
          <a:p>
            <a:pPr>
              <a:defRPr/>
            </a:pPr>
            <a:r>
              <a:rPr lang="en-US" sz="1000">
                <a:solidFill>
                  <a:schemeClr val="tx2"/>
                </a:solidFill>
                <a:cs typeface="Arial" charset="0"/>
              </a:rPr>
              <a:t>© </a:t>
            </a:r>
            <a:r>
              <a:rPr lang="en-US" sz="1000">
                <a:solidFill>
                  <a:schemeClr val="tx2"/>
                </a:solidFill>
              </a:rPr>
              <a:t>2008 NetApp.  All rights reserved.</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1193800" y="304800"/>
            <a:ext cx="4419600" cy="33147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457200" y="3810000"/>
            <a:ext cx="6324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5" name="Rectangle 7"/>
          <p:cNvSpPr>
            <a:spLocks noGrp="1" noChangeArrowheads="1"/>
          </p:cNvSpPr>
          <p:nvPr>
            <p:ph type="sldNum" sz="quarter" idx="5"/>
          </p:nvPr>
        </p:nvSpPr>
        <p:spPr bwMode="auto">
          <a:xfrm>
            <a:off x="5994400" y="8864600"/>
            <a:ext cx="836613"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vl1pPr>
          </a:lstStyle>
          <a:p>
            <a:pPr>
              <a:defRPr/>
            </a:pPr>
            <a:fld id="{66B98B97-99F9-4F8C-B870-C964585F3EF6}" type="slidenum">
              <a:rPr lang="en-US"/>
              <a:pPr>
                <a:defRPr/>
              </a:pPr>
              <a:t>‹#›</a:t>
            </a:fld>
            <a:endParaRPr lang="en-US"/>
          </a:p>
        </p:txBody>
      </p:sp>
      <p:sp>
        <p:nvSpPr>
          <p:cNvPr id="7188" name="Text Box 20"/>
          <p:cNvSpPr txBox="1">
            <a:spLocks noChangeArrowheads="1"/>
          </p:cNvSpPr>
          <p:nvPr/>
        </p:nvSpPr>
        <p:spPr bwMode="hidden">
          <a:xfrm>
            <a:off x="457200" y="8839200"/>
            <a:ext cx="2016125" cy="152400"/>
          </a:xfrm>
          <a:prstGeom prst="rect">
            <a:avLst/>
          </a:prstGeom>
          <a:noFill/>
          <a:ln w="9525" algn="ctr">
            <a:noFill/>
            <a:miter lim="800000"/>
            <a:headEnd/>
            <a:tailEnd/>
          </a:ln>
          <a:effectLst/>
        </p:spPr>
        <p:txBody>
          <a:bodyPr wrap="none" lIns="0" tIns="0" rIns="0" bIns="0">
            <a:spAutoFit/>
          </a:bodyPr>
          <a:lstStyle/>
          <a:p>
            <a:pPr>
              <a:defRPr/>
            </a:pPr>
            <a:r>
              <a:rPr lang="en-US" sz="1000">
                <a:solidFill>
                  <a:schemeClr val="bg2"/>
                </a:solidFill>
                <a:cs typeface="Arial" charset="0"/>
              </a:rPr>
              <a:t>© </a:t>
            </a:r>
            <a:r>
              <a:rPr lang="en-US" sz="1000">
                <a:solidFill>
                  <a:schemeClr val="bg2"/>
                </a:solidFill>
              </a:rPr>
              <a:t>2008 NetApp.  All rights reserved.</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168275" algn="l" rtl="0" eaLnBrk="0" fontAlgn="base" hangingPunct="0">
      <a:spcBef>
        <a:spcPct val="30000"/>
      </a:spcBef>
      <a:spcAft>
        <a:spcPct val="0"/>
      </a:spcAft>
      <a:defRPr sz="1000" kern="1200">
        <a:solidFill>
          <a:schemeClr val="tx1"/>
        </a:solidFill>
        <a:latin typeface="Arial" charset="0"/>
        <a:ea typeface="+mn-ea"/>
        <a:cs typeface="+mn-cs"/>
      </a:defRPr>
    </a:lvl2pPr>
    <a:lvl3pPr marL="349250" algn="l" rtl="0" eaLnBrk="0" fontAlgn="base" hangingPunct="0">
      <a:spcBef>
        <a:spcPct val="30000"/>
      </a:spcBef>
      <a:spcAft>
        <a:spcPct val="0"/>
      </a:spcAft>
      <a:defRPr sz="1000" kern="1200">
        <a:solidFill>
          <a:schemeClr val="tx1"/>
        </a:solidFill>
        <a:latin typeface="Arial" charset="0"/>
        <a:ea typeface="+mn-ea"/>
        <a:cs typeface="+mn-cs"/>
      </a:defRPr>
    </a:lvl3pPr>
    <a:lvl4pPr marL="517525" algn="l" rtl="0" eaLnBrk="0" fontAlgn="base" hangingPunct="0">
      <a:spcBef>
        <a:spcPct val="30000"/>
      </a:spcBef>
      <a:spcAft>
        <a:spcPct val="0"/>
      </a:spcAft>
      <a:defRPr sz="1000" kern="1200">
        <a:solidFill>
          <a:schemeClr val="tx1"/>
        </a:solidFill>
        <a:latin typeface="Arial" charset="0"/>
        <a:ea typeface="+mn-ea"/>
        <a:cs typeface="+mn-cs"/>
      </a:defRPr>
    </a:lvl4pPr>
    <a:lvl5pPr marL="685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75DB941-A083-4248-9DD3-330D113546D6}"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p:spPr>
        <p:txBody>
          <a:bodyPr/>
          <a:lstStyle/>
          <a:p>
            <a:fld id="{6251D16F-2364-43AD-BE32-1401BAF76AB6}" type="slidenum">
              <a:rPr lang="en-US" smtClean="0"/>
              <a:pPr/>
              <a:t>10</a:t>
            </a:fld>
            <a:endParaRPr lang="en-US" smtClean="0"/>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pPr eaLnBrk="1" hangingPunct="1"/>
            <a:r>
              <a:rPr lang="en-US" smtClean="0"/>
              <a:t>This slide compares MetroCluster to other vendor solutions. Looking at the top half of the slide, with a competitive vendor solution, when you set up a replication relationship you have to create a new volume on the primary data center storage, then you have to create a destination volume on the 2</a:t>
            </a:r>
            <a:r>
              <a:rPr lang="en-US" baseline="30000" smtClean="0"/>
              <a:t>nd</a:t>
            </a:r>
            <a:r>
              <a:rPr lang="en-US" smtClean="0"/>
              <a:t> storage and set up the replication relationship. That’s 3 steps. With MetroCluster because it is again a clustered solution and b/c it mirrors at the aggregate level, when you create the volume on the primary storage it is automatically set up on the second storage including the replication relationship. That’s 1 step compared to 3. So, anytime to make config changes, etc your management is a lot simpler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noTextEdit="1"/>
          </p:cNvSpPr>
          <p:nvPr>
            <p:ph type="sldImg"/>
          </p:nvPr>
        </p:nvSpPr>
        <p:spPr>
          <a:ln/>
        </p:spPr>
      </p:sp>
      <p:sp>
        <p:nvSpPr>
          <p:cNvPr id="304130" name="Notes Placeholder 2"/>
          <p:cNvSpPr>
            <a:spLocks noGrp="1"/>
          </p:cNvSpPr>
          <p:nvPr>
            <p:ph type="body" idx="1"/>
          </p:nvPr>
        </p:nvSpPr>
        <p:spPr>
          <a:noFill/>
          <a:ln/>
        </p:spPr>
        <p:txBody>
          <a:bodyPr/>
          <a:lstStyle/>
          <a:p>
            <a:pPr eaLnBrk="1" hangingPunct="1"/>
            <a:r>
              <a:rPr lang="en-US" smtClean="0"/>
              <a:t>In addition to addressing unplanned downtime, MetroCluster also eliminates planned downtime. One node in a MetroCluster can be shut down to perform maintenance or upgrade activities without disrupting critical applications. This allow you to replace hardware field replaceable units and provide software upgrades or patches to Data ONTAP transparently. In a future release, nondisruptive disk-shelf replacement will be available.</a:t>
            </a:r>
          </a:p>
        </p:txBody>
      </p:sp>
      <p:sp>
        <p:nvSpPr>
          <p:cNvPr id="304131" name="Slide Number Placeholder 3"/>
          <p:cNvSpPr>
            <a:spLocks noGrp="1"/>
          </p:cNvSpPr>
          <p:nvPr>
            <p:ph type="sldNum" sz="quarter" idx="5"/>
          </p:nvPr>
        </p:nvSpPr>
        <p:spPr>
          <a:noFill/>
        </p:spPr>
        <p:txBody>
          <a:bodyPr/>
          <a:lstStyle/>
          <a:p>
            <a:fld id="{0F6F51E2-424D-4DC3-B66A-F836B3770EA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p:spPr>
        <p:txBody>
          <a:bodyPr/>
          <a:lstStyle/>
          <a:p>
            <a:fld id="{F9D1A8B9-875D-4059-8C87-260445FD7729}" type="slidenum">
              <a:rPr lang="en-US" smtClean="0"/>
              <a:pPr/>
              <a:t>12</a:t>
            </a:fld>
            <a:endParaRPr lang="en-US" smtClean="0"/>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a:ln/>
        </p:spPr>
        <p:txBody>
          <a:bodyPr/>
          <a:lstStyle/>
          <a:p>
            <a:pPr eaLnBrk="1" hangingPunct="1"/>
            <a:r>
              <a:rPr lang="en-US" smtClean="0"/>
              <a:t>It’s just as easy when it comes to addressing unplanned downtime. With other vendor solution, if there’s a failure on the primary, you will have to break the mirror for every volume that you have and bring the 2ndary volume online in the 2</a:t>
            </a:r>
            <a:r>
              <a:rPr lang="en-US" baseline="30000" smtClean="0"/>
              <a:t>nd</a:t>
            </a:r>
            <a:r>
              <a:rPr lang="en-US" smtClean="0"/>
              <a:t> data center. Image if you had 100s of volumes that can increase you downtime and you could be exposed to human error - e.g. forgetting to bring a volume up online. With MetroCluster, it’s a single command that initiates the failover and bring all the volumes online on the 2ndary site. Scripting is now also available to automate this process should you want that capability. </a:t>
            </a:r>
          </a:p>
          <a:p>
            <a:pPr eaLnBrk="1" hangingPunct="1"/>
            <a:endParaRPr lang="en-US" smtClean="0"/>
          </a:p>
          <a:p>
            <a:pPr eaLnBrk="1" hangingPunct="1"/>
            <a:r>
              <a:rPr lang="en-US" smtClean="0"/>
              <a:t>No need to move anything over from primary to secondary (everything is the same on both side). At the host level may need to move things over (if operating on 2</a:t>
            </a:r>
            <a:r>
              <a:rPr lang="en-US" baseline="30000" smtClean="0"/>
              <a:t>nd</a:t>
            </a:r>
            <a:r>
              <a:rPr lang="en-US" smtClean="0"/>
              <a:t> site, then may need to move things over) otherwise, MC can pick up the IP addresses of the primary host so no changes need to be made to redirect host to 2</a:t>
            </a:r>
            <a:r>
              <a:rPr lang="en-US" baseline="30000" smtClean="0"/>
              <a:t>nd</a:t>
            </a:r>
            <a:r>
              <a:rPr lang="en-US" smtClean="0"/>
              <a:t> site. </a:t>
            </a:r>
          </a:p>
          <a:p>
            <a:pPr eaLnBrk="1" hangingPunct="1"/>
            <a:endParaRPr lang="en-US" smtClean="0"/>
          </a:p>
          <a:p>
            <a:pPr eaLnBrk="1" hangingPunct="1"/>
            <a:r>
              <a:rPr lang="en-US" smtClean="0"/>
              <a:t>Benefit: Reduced unplanned downtime and human error. </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a:ln/>
        </p:spPr>
      </p:sp>
      <p:sp>
        <p:nvSpPr>
          <p:cNvPr id="308226" name="Notes Placeholder 2"/>
          <p:cNvSpPr>
            <a:spLocks noGrp="1"/>
          </p:cNvSpPr>
          <p:nvPr>
            <p:ph type="body" idx="1"/>
          </p:nvPr>
        </p:nvSpPr>
        <p:spPr>
          <a:noFill/>
          <a:ln/>
        </p:spPr>
        <p:txBody>
          <a:bodyPr/>
          <a:lstStyle/>
          <a:p>
            <a:pPr eaLnBrk="1" hangingPunct="1"/>
            <a:r>
              <a:rPr lang="en-US" smtClean="0"/>
              <a:t>Read-intensive applications:</a:t>
            </a:r>
          </a:p>
          <a:p>
            <a:pPr eaLnBrk="1" hangingPunct="1"/>
            <a:r>
              <a:rPr lang="en-US" smtClean="0"/>
              <a:t>Credit card processing</a:t>
            </a:r>
          </a:p>
          <a:p>
            <a:pPr eaLnBrk="1" hangingPunct="1"/>
            <a:r>
              <a:rPr lang="en-US" smtClean="0"/>
              <a:t>Web apps like iTunes, FaceBook, etc.</a:t>
            </a:r>
          </a:p>
          <a:p>
            <a:pPr eaLnBrk="1" hangingPunct="1"/>
            <a:r>
              <a:rPr lang="en-US" smtClean="0"/>
              <a:t>Insurance apps.</a:t>
            </a:r>
          </a:p>
          <a:p>
            <a:pPr eaLnBrk="1" hangingPunct="1"/>
            <a:endParaRPr lang="en-US" smtClean="0"/>
          </a:p>
          <a:p>
            <a:pPr eaLnBrk="1" hangingPunct="1"/>
            <a:endParaRPr lang="en-US" smtClean="0"/>
          </a:p>
          <a:p>
            <a:pPr eaLnBrk="1" hangingPunct="1"/>
            <a:r>
              <a:rPr lang="en-US" smtClean="0"/>
              <a:t>Another benefit that MetroCluster provides is additional read bandwidth. This comes handy if the system has a reasonable read workload and it is running disk-bound. </a:t>
            </a:r>
          </a:p>
          <a:p>
            <a:pPr eaLnBrk="1" hangingPunct="1"/>
            <a:endParaRPr lang="en-US" smtClean="0"/>
          </a:p>
          <a:p>
            <a:pPr eaLnBrk="1" hangingPunct="1"/>
            <a:r>
              <a:rPr lang="en-US" smtClean="0"/>
              <a:t>These charts compare Standard FAS systems with MetroCluster-equipped configurations in a disk-bound SFS environment with both, balanced and random read/write workloads. The results show that with MetroCluster you not only achieve continuous availability, but you can potentially realize significant application response time improvement.</a:t>
            </a:r>
          </a:p>
        </p:txBody>
      </p:sp>
      <p:sp>
        <p:nvSpPr>
          <p:cNvPr id="308227" name="Slide Number Placeholder 3"/>
          <p:cNvSpPr>
            <a:spLocks noGrp="1"/>
          </p:cNvSpPr>
          <p:nvPr>
            <p:ph type="sldNum" sz="quarter" idx="5"/>
          </p:nvPr>
        </p:nvSpPr>
        <p:spPr>
          <a:noFill/>
        </p:spPr>
        <p:txBody>
          <a:bodyPr/>
          <a:lstStyle/>
          <a:p>
            <a:fld id="{560B9D47-DFB0-415C-89FD-76D97D34316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a:ln/>
        </p:spPr>
      </p:sp>
      <p:sp>
        <p:nvSpPr>
          <p:cNvPr id="310274" name="Notes Placeholder 2"/>
          <p:cNvSpPr>
            <a:spLocks noGrp="1"/>
          </p:cNvSpPr>
          <p:nvPr>
            <p:ph type="body" idx="1"/>
          </p:nvPr>
        </p:nvSpPr>
        <p:spPr>
          <a:noFill/>
          <a:ln/>
        </p:spPr>
        <p:txBody>
          <a:bodyPr/>
          <a:lstStyle/>
          <a:p>
            <a:pPr marL="63500" indent="-63500" eaLnBrk="1" hangingPunct="1"/>
            <a:r>
              <a:rPr lang="en-US" smtClean="0"/>
              <a:t>NetApp MetroCluster is highly cost-effective… [Read Bullet Points]</a:t>
            </a:r>
          </a:p>
        </p:txBody>
      </p:sp>
      <p:sp>
        <p:nvSpPr>
          <p:cNvPr id="310275" name="Slide Number Placeholder 3"/>
          <p:cNvSpPr>
            <a:spLocks noGrp="1"/>
          </p:cNvSpPr>
          <p:nvPr>
            <p:ph type="sldNum" sz="quarter" idx="5"/>
          </p:nvPr>
        </p:nvSpPr>
        <p:spPr>
          <a:noFill/>
        </p:spPr>
        <p:txBody>
          <a:bodyPr/>
          <a:lstStyle/>
          <a:p>
            <a:fld id="{A3145C73-724E-4C49-9FCD-BE1B2B882E3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p:spPr>
        <p:txBody>
          <a:bodyPr/>
          <a:lstStyle/>
          <a:p>
            <a:fld id="{0A810BA3-BF3D-46C3-BB67-823548D434D9}" type="slidenum">
              <a:rPr lang="en-US" smtClean="0"/>
              <a:pPr/>
              <a:t>15</a:t>
            </a:fld>
            <a:endParaRPr lang="en-US" smtClean="0"/>
          </a:p>
        </p:txBody>
      </p:sp>
      <p:sp>
        <p:nvSpPr>
          <p:cNvPr id="312322" name="Rectangle 2"/>
          <p:cNvSpPr>
            <a:spLocks noGrp="1" noRot="1" noChangeAspect="1" noChangeArrowheads="1" noTextEdit="1"/>
          </p:cNvSpPr>
          <p:nvPr>
            <p:ph type="sldImg"/>
          </p:nvPr>
        </p:nvSpPr>
        <p:spPr>
          <a:xfrm>
            <a:off x="1143000" y="685800"/>
            <a:ext cx="4572000" cy="3429000"/>
          </a:xfrm>
          <a:ln/>
        </p:spPr>
      </p:sp>
      <p:sp>
        <p:nvSpPr>
          <p:cNvPr id="312323" name="Rectangle 3"/>
          <p:cNvSpPr>
            <a:spLocks noGrp="1" noChangeArrowheads="1"/>
          </p:cNvSpPr>
          <p:nvPr>
            <p:ph type="body" idx="1"/>
          </p:nvPr>
        </p:nvSpPr>
        <p:spPr>
          <a:xfrm>
            <a:off x="685800" y="4343400"/>
            <a:ext cx="5486400" cy="4114800"/>
          </a:xfrm>
          <a:noFill/>
          <a:ln/>
        </p:spPr>
        <p:txBody>
          <a:bodyPr/>
          <a:lstStyle/>
          <a:p>
            <a:pPr eaLnBrk="1" hangingPunct="1"/>
            <a:r>
              <a:rPr lang="en-US" smtClean="0"/>
              <a:t>NetApp deduplication offers storage efficiency across all storage tiers: primary data, backup data, and archival data. NetApp deduplication is included with all NetApp FAS3000, FAS3100, FAS6000, and V-Series systems. Unlike other deduplication solutions, no additional hardware or software licenses are required, and NetApp deduplication is application and protocol agnostic.</a:t>
            </a:r>
          </a:p>
          <a:p>
            <a:pPr eaLnBrk="1" hangingPunct="1"/>
            <a:endParaRPr lang="en-US" smtClean="0"/>
          </a:p>
          <a:p>
            <a:pPr eaLnBrk="1" hangingPunct="1"/>
            <a:r>
              <a:rPr lang="en-US" smtClean="0"/>
              <a:t>Based on customer feedback and AutoSupport data, customers are, on average, realizing 25 percent to 30 percent capacity savings. And 50 percent to 90 percent savings in virtualized environments. MetroCluster practically pays for itself with the savings customers achieve with deduplication in a virtualized environment.</a:t>
            </a:r>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noTextEdit="1"/>
          </p:cNvSpPr>
          <p:nvPr>
            <p:ph type="sldImg"/>
          </p:nvPr>
        </p:nvSpPr>
        <p:spPr>
          <a:ln/>
        </p:spPr>
      </p:sp>
      <p:sp>
        <p:nvSpPr>
          <p:cNvPr id="314370" name="Notes Placeholder 2"/>
          <p:cNvSpPr>
            <a:spLocks noGrp="1"/>
          </p:cNvSpPr>
          <p:nvPr>
            <p:ph type="body" idx="1"/>
          </p:nvPr>
        </p:nvSpPr>
        <p:spPr>
          <a:noFill/>
          <a:ln/>
        </p:spPr>
        <p:txBody>
          <a:bodyPr/>
          <a:lstStyle/>
          <a:p>
            <a:pPr eaLnBrk="1" hangingPunct="1"/>
            <a:r>
              <a:rPr lang="en-US" smtClean="0"/>
              <a:t>MetroCluster can address your continuous availability requirements, whether it is deployed inside a data center; (click for animation) at different locations in a building; (click for animation) or across city or metro-wide deployments up to a maximum distance of 100km.  This enables a level of availability that goes beyond the high-availability features in a single array which makes MetroCluster a highly versatile solution.</a:t>
            </a:r>
          </a:p>
          <a:p>
            <a:pPr eaLnBrk="1" hangingPunct="1"/>
            <a:endParaRPr lang="en-US" smtClean="0"/>
          </a:p>
          <a:p>
            <a:pPr eaLnBrk="1" hangingPunct="1"/>
            <a:r>
              <a:rPr lang="en-US" smtClean="0"/>
              <a:t>MetroCluster supports NetApp FAS3000, FAS3100, FAS6000 and V-Series. </a:t>
            </a:r>
          </a:p>
        </p:txBody>
      </p:sp>
      <p:sp>
        <p:nvSpPr>
          <p:cNvPr id="314371" name="Slide Number Placeholder 3"/>
          <p:cNvSpPr>
            <a:spLocks noGrp="1"/>
          </p:cNvSpPr>
          <p:nvPr>
            <p:ph type="sldNum" sz="quarter" idx="5"/>
          </p:nvPr>
        </p:nvSpPr>
        <p:spPr>
          <a:noFill/>
        </p:spPr>
        <p:txBody>
          <a:bodyPr/>
          <a:lstStyle/>
          <a:p>
            <a:fld id="{D83F8B06-388B-4450-B4C9-5895FE85432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p:spPr>
        <p:txBody>
          <a:bodyPr/>
          <a:lstStyle/>
          <a:p>
            <a:fld id="{D74BA7A3-122A-4ED8-9357-9B17220D3447}" type="slidenum">
              <a:rPr lang="en-US" smtClean="0">
                <a:ea typeface="ＭＳ Ｐゴシック"/>
                <a:cs typeface="ＭＳ Ｐゴシック"/>
              </a:rPr>
              <a:pPr/>
              <a:t>17</a:t>
            </a:fld>
            <a:endParaRPr lang="en-US" smtClean="0">
              <a:ea typeface="ＭＳ Ｐゴシック"/>
              <a:cs typeface="ＭＳ Ｐゴシック"/>
            </a:endParaRPr>
          </a:p>
        </p:txBody>
      </p:sp>
      <p:sp>
        <p:nvSpPr>
          <p:cNvPr id="316418"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xfrm>
            <a:off x="914400" y="4343400"/>
            <a:ext cx="5029200" cy="4114800"/>
          </a:xfrm>
          <a:ln/>
        </p:spPr>
        <p:txBody>
          <a:bodyPr/>
          <a:lstStyle/>
          <a:p>
            <a:pPr eaLnBrk="1" hangingPunct="1">
              <a:defRPr/>
            </a:pPr>
            <a:r>
              <a:rPr lang="en-US" dirty="0" smtClean="0">
                <a:latin typeface="Arial" pitchFamily="34" charset="0"/>
              </a:rPr>
              <a:t>Many companies have employed server virtualization technologies to reap the benefits of increased server consolidation and utilization. And as more customers look to virtualization as a means to cost effectively manage their server environment, they want to extend virtualization to their mission critical applications which also requires a higher level of data availability.  Things you already know. </a:t>
            </a:r>
          </a:p>
          <a:p>
            <a:pPr eaLnBrk="1" hangingPunct="1">
              <a:defRPr/>
            </a:pPr>
            <a:endParaRPr lang="en-US" dirty="0" smtClean="0">
              <a:latin typeface="Arial" pitchFamily="34" charset="0"/>
            </a:endParaRPr>
          </a:p>
          <a:p>
            <a:pPr marL="171441" indent="-171441" eaLnBrk="1" hangingPunct="1">
              <a:defRPr/>
            </a:pPr>
            <a:r>
              <a:rPr lang="en-US" dirty="0" smtClean="0"/>
              <a:t>NetApp and VMware have collaborated to deliver an end-to-end continuous availability solution from virtual server to storage environment. We started with VMware HA and now extending it to VMware Fault Tolerance (FT) which was introduced with </a:t>
            </a:r>
            <a:r>
              <a:rPr lang="en-US" dirty="0" err="1" smtClean="0"/>
              <a:t>vSphere</a:t>
            </a:r>
            <a:r>
              <a:rPr lang="en-US" dirty="0" smtClean="0"/>
              <a:t>. This provides continuous availability of virtual machines w/o impact to the users, and complements NetApp MetroCluster that protects against storage failures enabling continuous data availability access. </a:t>
            </a:r>
          </a:p>
          <a:p>
            <a:pPr marL="171441" indent="-171441" eaLnBrk="1" hangingPunct="1">
              <a:defRPr/>
            </a:pPr>
            <a:endParaRPr lang="en-US" dirty="0" smtClean="0"/>
          </a:p>
          <a:p>
            <a:pPr marL="171441" indent="-171441" eaLnBrk="1" hangingPunct="1">
              <a:defRPr/>
            </a:pPr>
            <a:r>
              <a:rPr lang="en-US" dirty="0" smtClean="0"/>
              <a:t>VMware FT essentially allows any VM to survive a server crash without any interruption in service— what this means is user experiences zero downtime and zero data loss! This is based on </a:t>
            </a:r>
            <a:r>
              <a:rPr lang="en-US" dirty="0" err="1" smtClean="0"/>
              <a:t>vLockstep</a:t>
            </a:r>
            <a:r>
              <a:rPr lang="en-US" dirty="0" smtClean="0"/>
              <a:t> technology, VMware FT runs a primary VM and secondary VM in synchronized, lockstep using no special hardware. This allows users to protect more MISSION CRITICAL applications that they otherwise could not have protected, all with lower cost and high ease of use.</a:t>
            </a:r>
          </a:p>
          <a:p>
            <a:pPr eaLnBrk="1" hangingPunct="1">
              <a:defRPr/>
            </a:pPr>
            <a:endParaRPr lang="en-US" dirty="0" smtClean="0"/>
          </a:p>
          <a:p>
            <a:pPr marL="190479" indent="-190479" eaLnBrk="1" hangingPunct="1">
              <a:defRPr/>
            </a:pPr>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xfrm>
            <a:off x="1195388" y="304800"/>
            <a:ext cx="4419600" cy="3314700"/>
          </a:xfrm>
          <a:ln/>
        </p:spPr>
      </p:sp>
      <p:sp>
        <p:nvSpPr>
          <p:cNvPr id="47107" name="Rectangle 3"/>
          <p:cNvSpPr>
            <a:spLocks noGrp="1" noChangeArrowheads="1"/>
          </p:cNvSpPr>
          <p:nvPr>
            <p:ph type="body" idx="1"/>
          </p:nvPr>
        </p:nvSpPr>
        <p:spPr>
          <a:ln/>
        </p:spPr>
        <p:txBody>
          <a:bodyPr/>
          <a:lstStyle/>
          <a:p>
            <a:pPr eaLnBrk="1" hangingPunct="1">
              <a:defRPr/>
            </a:pPr>
            <a:r>
              <a:rPr lang="en-US" b="1" dirty="0" smtClean="0">
                <a:latin typeface="Arial" pitchFamily="64" charset="0"/>
              </a:rPr>
              <a:t>Goal of slide:  </a:t>
            </a:r>
            <a:r>
              <a:rPr lang="en-US" dirty="0" smtClean="0">
                <a:latin typeface="Arial" pitchFamily="64" charset="0"/>
              </a:rPr>
              <a:t>Show what how MetroCluster fits into the NetApp Data Protection portfolio. </a:t>
            </a:r>
          </a:p>
          <a:p>
            <a:pPr eaLnBrk="1" hangingPunct="1">
              <a:defRPr/>
            </a:pPr>
            <a:endParaRPr lang="en-US" dirty="0" smtClean="0">
              <a:latin typeface="Arial" pitchFamily="64" charset="0"/>
            </a:endParaRPr>
          </a:p>
          <a:p>
            <a:pPr marL="187071" indent="-187071" eaLnBrk="1" hangingPunct="1">
              <a:defRPr/>
            </a:pPr>
            <a:r>
              <a:rPr lang="en-US" b="1" dirty="0" smtClean="0"/>
              <a:t>Key Messages or Key Benefits:</a:t>
            </a:r>
          </a:p>
          <a:p>
            <a:pPr marL="187071" indent="-187071" eaLnBrk="1" hangingPunct="1">
              <a:buFont typeface="Wingdings" pitchFamily="2" charset="2"/>
              <a:buChar char="§"/>
              <a:defRPr/>
            </a:pPr>
            <a:r>
              <a:rPr lang="en-US" dirty="0" smtClean="0"/>
              <a:t>All functions are integrated into NetApp storage and available as needed.</a:t>
            </a:r>
          </a:p>
          <a:p>
            <a:pPr marL="187071" indent="-187071" eaLnBrk="1" hangingPunct="1">
              <a:buFont typeface="Wingdings" pitchFamily="2" charset="2"/>
              <a:buChar char="§"/>
              <a:defRPr/>
            </a:pPr>
            <a:r>
              <a:rPr lang="en-US" dirty="0" smtClean="0">
                <a:latin typeface="Arial" pitchFamily="64" charset="0"/>
              </a:rPr>
              <a:t>Show the availability components and local backups.  Snapshots w/ SnapManager + Continuous availability + DR + Business agility (</a:t>
            </a:r>
            <a:r>
              <a:rPr lang="en-US" dirty="0" err="1" smtClean="0">
                <a:latin typeface="Arial" pitchFamily="64" charset="0"/>
              </a:rPr>
              <a:t>FlexClones</a:t>
            </a:r>
            <a:r>
              <a:rPr lang="en-US" dirty="0" smtClean="0">
                <a:latin typeface="Arial" pitchFamily="64" charset="0"/>
              </a:rPr>
              <a:t>)</a:t>
            </a:r>
          </a:p>
          <a:p>
            <a:pPr marL="187071" indent="-187071" eaLnBrk="1" hangingPunct="1">
              <a:buFont typeface="Wingdings" pitchFamily="2" charset="2"/>
              <a:buChar char="§"/>
              <a:defRPr/>
            </a:pPr>
            <a:r>
              <a:rPr lang="en-US" dirty="0" smtClean="0">
                <a:latin typeface="Arial" pitchFamily="64" charset="0"/>
              </a:rPr>
              <a:t>Build 1) Show the addition of backup for long term protection both for NetApp and non-NetApp (remote office) systems.</a:t>
            </a:r>
          </a:p>
          <a:p>
            <a:pPr marL="187071" indent="-187071" eaLnBrk="1" hangingPunct="1">
              <a:buFont typeface="Wingdings" pitchFamily="2" charset="2"/>
              <a:buChar char="§"/>
              <a:defRPr/>
            </a:pPr>
            <a:r>
              <a:rPr lang="en-US" dirty="0" smtClean="0">
                <a:latin typeface="Arial" pitchFamily="64" charset="0"/>
              </a:rPr>
              <a:t>Build 2) Show the addition of archive / ECM for long term retention &amp; compliance requirements.</a:t>
            </a:r>
          </a:p>
          <a:p>
            <a:pPr marL="187071" indent="-187071" eaLnBrk="1" hangingPunct="1">
              <a:buFont typeface="Wingdings" pitchFamily="2" charset="2"/>
              <a:buChar char="§"/>
              <a:defRPr/>
            </a:pPr>
            <a:endParaRPr lang="en-US" b="1" dirty="0" smtClean="0">
              <a:latin typeface="Arial" pitchFamily="64" charset="0"/>
            </a:endParaRPr>
          </a:p>
          <a:p>
            <a:pPr eaLnBrk="1" hangingPunct="1">
              <a:defRPr/>
            </a:pPr>
            <a:r>
              <a:rPr lang="en-US" dirty="0" smtClean="0"/>
              <a:t>So, customers can achieve continuous availability protection with MetroCluster against data center failures and Disaster Recovery protection with SnapMirror against the loss of an entire data center.</a:t>
            </a:r>
            <a:endParaRPr lang="en-US" b="1" dirty="0" smtClean="0">
              <a:latin typeface="Arial" pitchFamily="6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p:spPr>
        <p:txBody>
          <a:bodyPr/>
          <a:lstStyle/>
          <a:p>
            <a:fld id="{70A572B5-9C7B-4DE7-9A41-1BB9232FF734}" type="slidenum">
              <a:rPr lang="en-US" smtClean="0"/>
              <a:pPr/>
              <a:t>19</a:t>
            </a:fld>
            <a:endParaRPr lang="en-US" smtClean="0"/>
          </a:p>
        </p:txBody>
      </p:sp>
      <p:sp>
        <p:nvSpPr>
          <p:cNvPr id="320514" name="Rectangle 2"/>
          <p:cNvSpPr>
            <a:spLocks noGrp="1" noRot="1" noChangeAspect="1" noChangeArrowheads="1" noTextEdit="1"/>
          </p:cNvSpPr>
          <p:nvPr>
            <p:ph type="sldImg"/>
          </p:nvPr>
        </p:nvSpPr>
        <p:spPr>
          <a:xfrm>
            <a:off x="1144588" y="685800"/>
            <a:ext cx="4572000" cy="3429000"/>
          </a:xfrm>
          <a:ln/>
        </p:spPr>
      </p:sp>
      <p:sp>
        <p:nvSpPr>
          <p:cNvPr id="320515" name="Rectangle 3"/>
          <p:cNvSpPr>
            <a:spLocks noGrp="1" noChangeArrowheads="1"/>
          </p:cNvSpPr>
          <p:nvPr>
            <p:ph type="body" idx="1"/>
          </p:nvPr>
        </p:nvSpPr>
        <p:spPr>
          <a:xfrm>
            <a:off x="685800" y="4343400"/>
            <a:ext cx="5486400" cy="4114800"/>
          </a:xfrm>
          <a:noFill/>
          <a:ln/>
        </p:spPr>
        <p:txBody>
          <a:bodyPr/>
          <a:lstStyle/>
          <a:p>
            <a:pPr eaLnBrk="1" hangingPunct="1"/>
            <a:r>
              <a:rPr lang="en-US" smtClean="0"/>
              <a:t>Thank you.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AF34CC7-BE10-47AE-AAAB-AC99B402B9DD}"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spcBef>
                <a:spcPct val="0"/>
              </a:spcBef>
            </a:pPr>
            <a:r>
              <a:rPr lang="en-US" sz="2400" smtClean="0">
                <a:latin typeface="Times New Roman" pitchFamily="18" charset="0"/>
              </a:rPr>
              <a:t>Putting our discussion in a sharper context, I would like to review with you:</a:t>
            </a:r>
          </a:p>
          <a:p>
            <a:pPr eaLnBrk="1" hangingPunct="1">
              <a:spcBef>
                <a:spcPct val="0"/>
              </a:spcBef>
            </a:pPr>
            <a:endParaRPr lang="en-US" sz="2400" smtClean="0">
              <a:latin typeface="Times New Roman" pitchFamily="18" charset="0"/>
            </a:endParaRPr>
          </a:p>
          <a:p>
            <a:pPr eaLnBrk="1" hangingPunct="1">
              <a:spcBef>
                <a:spcPct val="0"/>
              </a:spcBef>
              <a:buFontTx/>
              <a:buChar char="•"/>
            </a:pPr>
            <a:r>
              <a:rPr lang="en-US" sz="2400" smtClean="0">
                <a:latin typeface="Times New Roman" pitchFamily="18" charset="0"/>
              </a:rPr>
              <a:t> Review the challenges of mitigating risk while without increasing expendatures.</a:t>
            </a:r>
          </a:p>
          <a:p>
            <a:pPr eaLnBrk="1" hangingPunct="1">
              <a:spcBef>
                <a:spcPct val="0"/>
              </a:spcBef>
              <a:buFontTx/>
              <a:buChar char="•"/>
            </a:pPr>
            <a:endParaRPr lang="en-US" sz="2400" smtClean="0">
              <a:latin typeface="Times New Roman" pitchFamily="18" charset="0"/>
            </a:endParaRPr>
          </a:p>
          <a:p>
            <a:pPr eaLnBrk="1" hangingPunct="1">
              <a:spcBef>
                <a:spcPct val="0"/>
              </a:spcBef>
              <a:buFontTx/>
              <a:buChar char="•"/>
            </a:pPr>
            <a:r>
              <a:rPr lang="en-US" sz="2400" smtClean="0">
                <a:latin typeface="Times New Roman" pitchFamily="18" charset="0"/>
              </a:rPr>
              <a:t>The most common causes of downtime. Some of the results may surprise you and change your thinking about how to prevent them.</a:t>
            </a:r>
          </a:p>
          <a:p>
            <a:pPr eaLnBrk="1" hangingPunct="1">
              <a:spcBef>
                <a:spcPct val="0"/>
              </a:spcBef>
              <a:buFontTx/>
              <a:buChar char="•"/>
            </a:pPr>
            <a:endParaRPr lang="en-US" sz="2400" smtClean="0">
              <a:latin typeface="Times New Roman" pitchFamily="18" charset="0"/>
            </a:endParaRPr>
          </a:p>
          <a:p>
            <a:pPr eaLnBrk="1" hangingPunct="1">
              <a:spcBef>
                <a:spcPct val="0"/>
              </a:spcBef>
              <a:buFontTx/>
              <a:buChar char="•"/>
            </a:pPr>
            <a:r>
              <a:rPr lang="en-US" sz="2400" smtClean="0">
                <a:latin typeface="Times New Roman" pitchFamily="18" charset="0"/>
              </a:rPr>
              <a:t> I want to take a moment to discuss and define the term Continuous Availability and contrast that between High Availability and Disaster Recovery.</a:t>
            </a:r>
          </a:p>
          <a:p>
            <a:pPr eaLnBrk="1" hangingPunct="1">
              <a:spcBef>
                <a:spcPct val="0"/>
              </a:spcBef>
              <a:buFontTx/>
              <a:buChar char="•"/>
            </a:pPr>
            <a:endParaRPr lang="en-US" sz="2400" smtClean="0">
              <a:latin typeface="Times New Roman" pitchFamily="18" charset="0"/>
            </a:endParaRPr>
          </a:p>
          <a:p>
            <a:pPr eaLnBrk="1" hangingPunct="1">
              <a:spcBef>
                <a:spcPct val="0"/>
              </a:spcBef>
              <a:buFontTx/>
              <a:buChar char="•"/>
            </a:pPr>
            <a:r>
              <a:rPr lang="en-US" sz="2400" smtClean="0">
                <a:latin typeface="Times New Roman" pitchFamily="18" charset="0"/>
              </a:rPr>
              <a:t> I then want to review MetroCluster, our solution for continuous data availability ; </a:t>
            </a:r>
          </a:p>
          <a:p>
            <a:pPr lvl="1" eaLnBrk="1" hangingPunct="1">
              <a:spcBef>
                <a:spcPct val="0"/>
              </a:spcBef>
              <a:buFontTx/>
              <a:buChar char="•"/>
            </a:pPr>
            <a:r>
              <a:rPr lang="en-US" sz="2400" smtClean="0">
                <a:latin typeface="Times New Roman" pitchFamily="18" charset="0"/>
              </a:rPr>
              <a:t> Show you some typical configuration options</a:t>
            </a:r>
          </a:p>
          <a:p>
            <a:pPr lvl="1" eaLnBrk="1" hangingPunct="1">
              <a:spcBef>
                <a:spcPct val="0"/>
              </a:spcBef>
              <a:buFontTx/>
              <a:buChar char="•"/>
            </a:pPr>
            <a:r>
              <a:rPr lang="en-US" sz="2400" smtClean="0">
                <a:latin typeface="Times New Roman" pitchFamily="18" charset="0"/>
              </a:rPr>
              <a:t> Expose you to some customer experiences</a:t>
            </a:r>
          </a:p>
          <a:p>
            <a:pPr eaLnBrk="1" hangingPunct="1">
              <a:spcBef>
                <a:spcPct val="0"/>
              </a:spcBef>
              <a:buFontTx/>
              <a:buChar char="•"/>
            </a:pPr>
            <a:endParaRPr lang="en-US" sz="2400" smtClean="0">
              <a:latin typeface="Times New Roman" pitchFamily="18" charset="0"/>
            </a:endParaRPr>
          </a:p>
          <a:p>
            <a:pPr eaLnBrk="1" hangingPunct="1">
              <a:spcBef>
                <a:spcPct val="0"/>
              </a:spcBef>
              <a:buFontTx/>
              <a:buChar char="•"/>
            </a:pPr>
            <a:r>
              <a:rPr lang="en-US" sz="2400" smtClean="0">
                <a:latin typeface="Times New Roman" pitchFamily="18" charset="0"/>
              </a:rPr>
              <a:t> And then close off with any questions and next steps.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007AF2E-5046-44DC-8396-FDC7CCF919AC}" type="slidenum">
              <a:rPr lang="en-US" smtClean="0"/>
              <a:pPr/>
              <a:t>3</a:t>
            </a:fld>
            <a:endParaRPr lang="en-US" smtClean="0"/>
          </a:p>
        </p:txBody>
      </p:sp>
      <p:sp>
        <p:nvSpPr>
          <p:cNvPr id="20482" name="Rectangle 2"/>
          <p:cNvSpPr>
            <a:spLocks noGrp="1" noRot="1" noChangeAspect="1" noChangeArrowheads="1" noTextEdit="1"/>
          </p:cNvSpPr>
          <p:nvPr>
            <p:ph type="sldImg"/>
          </p:nvPr>
        </p:nvSpPr>
        <p:spPr>
          <a:xfrm>
            <a:off x="1144588" y="685800"/>
            <a:ext cx="4572000" cy="3429000"/>
          </a:xfrm>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smtClean="0"/>
              <a:t>Customers today are facing the perfect storm. Challenging economic times are compelling businesses to achieve even greater levels of cost savings and operational efficiency. Yet business-critical applications still require vital data to be protected and available to meet increasing service-level demands. The majority of businesses that fail to protect their critical applications don’t get a second chance, and those that fail to reduce their operational expenses may suffer the same fate.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noTextEdit="1"/>
          </p:cNvSpPr>
          <p:nvPr>
            <p:ph type="sldImg"/>
          </p:nvPr>
        </p:nvSpPr>
        <p:spPr>
          <a:ln/>
        </p:spPr>
      </p:sp>
      <p:sp>
        <p:nvSpPr>
          <p:cNvPr id="289794" name="Notes Placeholder 2"/>
          <p:cNvSpPr>
            <a:spLocks noGrp="1"/>
          </p:cNvSpPr>
          <p:nvPr>
            <p:ph type="body" idx="1"/>
          </p:nvPr>
        </p:nvSpPr>
        <p:spPr>
          <a:noFill/>
          <a:ln/>
        </p:spPr>
        <p:txBody>
          <a:bodyPr/>
          <a:lstStyle/>
          <a:p>
            <a:pPr eaLnBrk="1" hangingPunct="1">
              <a:buFont typeface="Wingdings" pitchFamily="2" charset="2"/>
              <a:buChar char="§"/>
            </a:pPr>
            <a:endParaRPr lang="tr-TR" smtClean="0"/>
          </a:p>
        </p:txBody>
      </p:sp>
      <p:sp>
        <p:nvSpPr>
          <p:cNvPr id="289795" name="Slide Number Placeholder 3"/>
          <p:cNvSpPr txBox="1">
            <a:spLocks noGrp="1"/>
          </p:cNvSpPr>
          <p:nvPr/>
        </p:nvSpPr>
        <p:spPr bwMode="auto">
          <a:xfrm>
            <a:off x="5994400" y="8864600"/>
            <a:ext cx="836613" cy="228600"/>
          </a:xfrm>
          <a:prstGeom prst="rect">
            <a:avLst/>
          </a:prstGeom>
          <a:noFill/>
          <a:ln w="9525">
            <a:noFill/>
            <a:miter lim="800000"/>
            <a:headEnd/>
            <a:tailEnd/>
          </a:ln>
        </p:spPr>
        <p:txBody>
          <a:bodyPr anchor="b"/>
          <a:lstStyle/>
          <a:p>
            <a:pPr algn="r">
              <a:buClr>
                <a:schemeClr val="accent2"/>
              </a:buClr>
              <a:buFont typeface="Wingdings 2" pitchFamily="18" charset="2"/>
              <a:buNone/>
            </a:pPr>
            <a:fld id="{1A889C04-6DAE-4FAE-9372-27965994EF8F}" type="slidenum">
              <a:rPr lang="en-US" sz="1200"/>
              <a:pPr algn="r">
                <a:buClr>
                  <a:schemeClr val="accent2"/>
                </a:buClr>
                <a:buFont typeface="Wingdings 2" pitchFamily="18" charset="2"/>
                <a:buNone/>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p:cNvSpPr>
          <p:nvPr>
            <p:ph type="sldImg"/>
          </p:nvPr>
        </p:nvSpPr>
        <p:spPr>
          <a:ln/>
        </p:spPr>
      </p:sp>
      <p:sp>
        <p:nvSpPr>
          <p:cNvPr id="291842" name="Notes Placeholder 2"/>
          <p:cNvSpPr>
            <a:spLocks noGrp="1"/>
          </p:cNvSpPr>
          <p:nvPr>
            <p:ph type="body" idx="1"/>
          </p:nvPr>
        </p:nvSpPr>
        <p:spPr>
          <a:noFill/>
          <a:ln/>
        </p:spPr>
        <p:txBody>
          <a:bodyPr/>
          <a:lstStyle/>
          <a:p>
            <a:pPr eaLnBrk="1" hangingPunct="1"/>
            <a:endParaRPr lang="tr-TR" smtClean="0"/>
          </a:p>
        </p:txBody>
      </p:sp>
      <p:sp>
        <p:nvSpPr>
          <p:cNvPr id="291843" name="Slide Number Placeholder 3"/>
          <p:cNvSpPr>
            <a:spLocks noGrp="1"/>
          </p:cNvSpPr>
          <p:nvPr>
            <p:ph type="sldNum" sz="quarter" idx="5"/>
          </p:nvPr>
        </p:nvSpPr>
        <p:spPr>
          <a:noFill/>
        </p:spPr>
        <p:txBody>
          <a:bodyPr/>
          <a:lstStyle/>
          <a:p>
            <a:fld id="{86768900-74DF-4FDE-8141-90FBEC76891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p:cNvSpPr>
          <p:nvPr>
            <p:ph type="sldImg"/>
          </p:nvPr>
        </p:nvSpPr>
        <p:spPr>
          <a:ln/>
        </p:spPr>
      </p:sp>
      <p:sp>
        <p:nvSpPr>
          <p:cNvPr id="293890" name="Notes Placeholder 2"/>
          <p:cNvSpPr>
            <a:spLocks noGrp="1"/>
          </p:cNvSpPr>
          <p:nvPr>
            <p:ph type="body" idx="1"/>
          </p:nvPr>
        </p:nvSpPr>
        <p:spPr>
          <a:noFill/>
          <a:ln/>
        </p:spPr>
        <p:txBody>
          <a:bodyPr/>
          <a:lstStyle/>
          <a:p>
            <a:pPr eaLnBrk="1" hangingPunct="1"/>
            <a:r>
              <a:rPr lang="en-US" smtClean="0"/>
              <a:t>Remembering that array-based mirroring is design around the invocation of a site-wide disaster, the mechanisms deployed add management and maintenance complexity as well as additional cost.</a:t>
            </a:r>
          </a:p>
          <a:p>
            <a:pPr eaLnBrk="1" hangingPunct="1"/>
            <a:endParaRPr lang="en-US" smtClean="0"/>
          </a:p>
          <a:p>
            <a:pPr eaLnBrk="1" hangingPunct="1"/>
            <a:r>
              <a:rPr lang="en-US" smtClean="0"/>
              <a:t>In other words, just because the primary and backup storage are in the same data center doesn’t mean that the task of failing-over to backup array is any easier. While the data may be instantaneously available, you still need to disrupt operations while you point the applications to the new array, or automate the process through failover scripts.</a:t>
            </a:r>
          </a:p>
          <a:p>
            <a:pPr eaLnBrk="1" hangingPunct="1"/>
            <a:endParaRPr lang="en-US" smtClean="0"/>
          </a:p>
          <a:p>
            <a:pPr eaLnBrk="1" hangingPunct="1"/>
            <a:r>
              <a:rPr lang="en-US" smtClean="0"/>
              <a:t>Array management workload is doubled also. The provisioning of LUNs and file systems must be identical in both arrays and maintaining consistency can become complex. Finally, you most likely have different storage architectures in your data center requiring architecture-specific solutions, further increasing complexity and cost.</a:t>
            </a:r>
          </a:p>
        </p:txBody>
      </p:sp>
      <p:sp>
        <p:nvSpPr>
          <p:cNvPr id="293891" name="Slide Number Placeholder 3"/>
          <p:cNvSpPr>
            <a:spLocks noGrp="1"/>
          </p:cNvSpPr>
          <p:nvPr>
            <p:ph type="sldNum" sz="quarter" idx="5"/>
          </p:nvPr>
        </p:nvSpPr>
        <p:spPr>
          <a:noFill/>
        </p:spPr>
        <p:txBody>
          <a:bodyPr/>
          <a:lstStyle/>
          <a:p>
            <a:fld id="{B241EE69-B736-4950-AC3F-49C2530536C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a:ln/>
        </p:spPr>
      </p:sp>
      <p:sp>
        <p:nvSpPr>
          <p:cNvPr id="29593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p:spPr>
        <p:txBody>
          <a:bodyPr/>
          <a:lstStyle/>
          <a:p>
            <a:fld id="{7A0BDFA2-0125-4065-9506-93C983C71B6D}" type="slidenum">
              <a:rPr lang="en-US" smtClean="0"/>
              <a:pPr/>
              <a:t>8</a:t>
            </a:fld>
            <a:endParaRPr lang="en-US" smtClean="0"/>
          </a:p>
        </p:txBody>
      </p:sp>
      <p:sp>
        <p:nvSpPr>
          <p:cNvPr id="297986" name="Rectangle 2"/>
          <p:cNvSpPr>
            <a:spLocks noGrp="1" noRot="1" noChangeAspect="1" noChangeArrowheads="1" noTextEdit="1"/>
          </p:cNvSpPr>
          <p:nvPr>
            <p:ph type="sldImg"/>
          </p:nvPr>
        </p:nvSpPr>
        <p:spPr>
          <a:xfrm>
            <a:off x="1174750" y="725488"/>
            <a:ext cx="4513263" cy="3384550"/>
          </a:xfrm>
          <a:ln/>
        </p:spPr>
      </p:sp>
      <p:sp>
        <p:nvSpPr>
          <p:cNvPr id="297987" name="Rectangle 3"/>
          <p:cNvSpPr>
            <a:spLocks noGrp="1" noChangeArrowheads="1"/>
          </p:cNvSpPr>
          <p:nvPr>
            <p:ph type="body" idx="1"/>
          </p:nvPr>
        </p:nvSpPr>
        <p:spPr>
          <a:xfrm>
            <a:off x="903288" y="4349750"/>
            <a:ext cx="5051425" cy="4108450"/>
          </a:xfrm>
          <a:noFill/>
          <a:ln/>
        </p:spPr>
        <p:txBody>
          <a:bodyPr/>
          <a:lstStyle/>
          <a:p>
            <a:pPr eaLnBrk="1" hangingPunct="1"/>
            <a:r>
              <a:rPr lang="en-US" b="1" smtClean="0"/>
              <a:t>Goal of slide: </a:t>
            </a:r>
            <a:r>
              <a:rPr lang="en-US" smtClean="0"/>
              <a:t>Demonstrate how MetroCluster as a continuous availability solution can protect against downtime caused inside the data center</a:t>
            </a:r>
          </a:p>
          <a:p>
            <a:pPr eaLnBrk="1" hangingPunct="1"/>
            <a:endParaRPr lang="en-US" smtClean="0"/>
          </a:p>
          <a:p>
            <a:pPr eaLnBrk="1" hangingPunct="1"/>
            <a:r>
              <a:rPr lang="en-US" b="1" smtClean="0"/>
              <a:t>Key Points or Key Benefits:</a:t>
            </a:r>
          </a:p>
          <a:p>
            <a:pPr eaLnBrk="1" hangingPunct="1">
              <a:buFont typeface="Wingdings" pitchFamily="2" charset="2"/>
              <a:buChar char="§"/>
            </a:pPr>
            <a:r>
              <a:rPr lang="en-US" smtClean="0"/>
              <a:t> Value of MetroCluster – MetroCluster addresses the need to provide continuous data availability by combining array mirroring with clustered storage controllers. And we can do this with 50% less cost and complexity over the competition. </a:t>
            </a:r>
          </a:p>
          <a:p>
            <a:pPr eaLnBrk="1" hangingPunct="1"/>
            <a:endParaRPr lang="en-US" smtClean="0"/>
          </a:p>
          <a:p>
            <a:pPr eaLnBrk="1" hangingPunct="1"/>
            <a:r>
              <a:rPr lang="en-US" smtClean="0"/>
              <a:t>Let’s talk about each of these supporting values (go to next set of slides)…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p:cNvSpPr>
            <a:spLocks noGrp="1" noRot="1" noChangeAspect="1" noTextEdit="1"/>
          </p:cNvSpPr>
          <p:nvPr>
            <p:ph type="sldImg"/>
          </p:nvPr>
        </p:nvSpPr>
        <p:spPr>
          <a:ln/>
        </p:spPr>
      </p:sp>
      <p:sp>
        <p:nvSpPr>
          <p:cNvPr id="300034" name="Notes Placeholder 2"/>
          <p:cNvSpPr>
            <a:spLocks noGrp="1"/>
          </p:cNvSpPr>
          <p:nvPr>
            <p:ph type="body" idx="1"/>
          </p:nvPr>
        </p:nvSpPr>
        <p:spPr>
          <a:noFill/>
          <a:ln/>
        </p:spPr>
        <p:txBody>
          <a:bodyPr/>
          <a:lstStyle/>
          <a:p>
            <a:pPr eaLnBrk="1" hangingPunct="1"/>
            <a:r>
              <a:rPr lang="en-US" smtClean="0"/>
              <a:t>Our customers often comment that they are amazed by the simplicity of MetroCluster. You can practically set it up once and it’s ready to go.   There is no configuration required on the host to manage data mirroring relationship.</a:t>
            </a:r>
          </a:p>
          <a:p>
            <a:pPr eaLnBrk="1" hangingPunct="1"/>
            <a:endParaRPr lang="en-US" smtClean="0"/>
          </a:p>
          <a:p>
            <a:pPr eaLnBrk="1" hangingPunct="1"/>
            <a:r>
              <a:rPr lang="en-US" smtClean="0"/>
              <a:t>MetroCluster is easy to administer.   Upon a site failure, you can manually initiate a site failover via a single command; a method most customers prefer. Or, use MetroCluster TieBreaker application to trigger an automatic site failover.  MetroCluster TieBreaker application continuously monitors MetroCluster nodes and has an intelligent in deciding which failure condition is appropriate to execute an automatic site failover.  This application is currently operated within NetApp Operations Manager, and therefore has no application or OS dependency.</a:t>
            </a:r>
          </a:p>
          <a:p>
            <a:pPr eaLnBrk="1" hangingPunct="1"/>
            <a:endParaRPr lang="en-US" smtClean="0"/>
          </a:p>
          <a:p>
            <a:pPr eaLnBrk="1" hangingPunct="1"/>
            <a:r>
              <a:rPr lang="en-US" smtClean="0"/>
              <a:t>Another key benefit of MetroCluster is that it eliminates repetitive change management activities. Unlike most mirroring solutions, which require repeated configuration changes in both the source and target array, with MetroCluster you just set it once and changes are reflected in both arrays.</a:t>
            </a:r>
          </a:p>
        </p:txBody>
      </p:sp>
      <p:sp>
        <p:nvSpPr>
          <p:cNvPr id="300035" name="Slide Number Placeholder 3"/>
          <p:cNvSpPr>
            <a:spLocks noGrp="1"/>
          </p:cNvSpPr>
          <p:nvPr>
            <p:ph type="sldNum" sz="quarter" idx="5"/>
          </p:nvPr>
        </p:nvSpPr>
        <p:spPr>
          <a:noFill/>
        </p:spPr>
        <p:txBody>
          <a:bodyPr/>
          <a:lstStyle/>
          <a:p>
            <a:fld id="{310F6A00-8DE0-4809-8D96-BDCF9501DB7F}"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Freeform 95"/>
          <p:cNvSpPr>
            <a:spLocks/>
          </p:cNvSpPr>
          <p:nvPr userDrawn="1"/>
        </p:nvSpPr>
        <p:spPr bwMode="invGray">
          <a:xfrm>
            <a:off x="1447800" y="0"/>
            <a:ext cx="7696200" cy="6858000"/>
          </a:xfrm>
          <a:custGeom>
            <a:avLst/>
            <a:gdLst/>
            <a:ahLst/>
            <a:cxnLst>
              <a:cxn ang="0">
                <a:pos x="0" y="4320"/>
              </a:cxn>
              <a:cxn ang="0">
                <a:pos x="0" y="0"/>
              </a:cxn>
              <a:cxn ang="0">
                <a:pos x="4848" y="0"/>
              </a:cxn>
              <a:cxn ang="0">
                <a:pos x="4848" y="4320"/>
              </a:cxn>
              <a:cxn ang="0">
                <a:pos x="4608" y="4320"/>
              </a:cxn>
              <a:cxn ang="0">
                <a:pos x="4608" y="1344"/>
              </a:cxn>
              <a:cxn ang="0">
                <a:pos x="2880" y="1344"/>
              </a:cxn>
              <a:cxn ang="0">
                <a:pos x="2880" y="4320"/>
              </a:cxn>
              <a:cxn ang="0">
                <a:pos x="0" y="4320"/>
              </a:cxn>
            </a:cxnLst>
            <a:rect l="0" t="0" r="r" b="b"/>
            <a:pathLst>
              <a:path w="4848" h="4320">
                <a:moveTo>
                  <a:pt x="0" y="4320"/>
                </a:moveTo>
                <a:lnTo>
                  <a:pt x="0" y="0"/>
                </a:lnTo>
                <a:lnTo>
                  <a:pt x="4848" y="0"/>
                </a:lnTo>
                <a:lnTo>
                  <a:pt x="4848" y="4320"/>
                </a:lnTo>
                <a:lnTo>
                  <a:pt x="4608" y="4320"/>
                </a:lnTo>
                <a:lnTo>
                  <a:pt x="4608" y="1344"/>
                </a:lnTo>
                <a:lnTo>
                  <a:pt x="2880" y="1344"/>
                </a:lnTo>
                <a:lnTo>
                  <a:pt x="2880" y="4320"/>
                </a:lnTo>
                <a:lnTo>
                  <a:pt x="0" y="4320"/>
                </a:lnTo>
                <a:close/>
              </a:path>
            </a:pathLst>
          </a:custGeom>
          <a:solidFill>
            <a:schemeClr val="hlink"/>
          </a:solidFill>
          <a:ln w="9525" cap="flat" cmpd="sng">
            <a:noFill/>
            <a:prstDash val="solid"/>
            <a:round/>
            <a:headEnd/>
            <a:tailEnd/>
          </a:ln>
          <a:effectLst/>
        </p:spPr>
        <p:txBody>
          <a:bodyPr wrap="none" anchor="ctr">
            <a:spAutoFit/>
          </a:bodyPr>
          <a:lstStyle/>
          <a:p>
            <a:pPr algn="ctr">
              <a:buClr>
                <a:schemeClr val="accent2"/>
              </a:buClr>
              <a:buFont typeface="Wingdings 2" pitchFamily="18" charset="2"/>
              <a:buNone/>
              <a:defRPr/>
            </a:pPr>
            <a:endParaRPr lang="en-US"/>
          </a:p>
        </p:txBody>
      </p:sp>
      <p:grpSp>
        <p:nvGrpSpPr>
          <p:cNvPr id="5" name="Group 129"/>
          <p:cNvGrpSpPr>
            <a:grpSpLocks/>
          </p:cNvGrpSpPr>
          <p:nvPr userDrawn="1"/>
        </p:nvGrpSpPr>
        <p:grpSpPr bwMode="auto">
          <a:xfrm>
            <a:off x="219075" y="258763"/>
            <a:ext cx="1041400" cy="1187450"/>
            <a:chOff x="138" y="163"/>
            <a:chExt cx="656" cy="748"/>
          </a:xfrm>
        </p:grpSpPr>
        <p:pic>
          <p:nvPicPr>
            <p:cNvPr id="6" name="Picture 127" descr="logo-font-black"/>
            <p:cNvPicPr>
              <a:picLocks noChangeAspect="1" noChangeArrowheads="1"/>
            </p:cNvPicPr>
            <p:nvPr userDrawn="1"/>
          </p:nvPicPr>
          <p:blipFill>
            <a:blip r:embed="rId2"/>
            <a:srcRect/>
            <a:stretch>
              <a:fillRect/>
            </a:stretch>
          </p:blipFill>
          <p:spPr bwMode="auto">
            <a:xfrm>
              <a:off x="138" y="760"/>
              <a:ext cx="656" cy="151"/>
            </a:xfrm>
            <a:prstGeom prst="rect">
              <a:avLst/>
            </a:prstGeom>
            <a:noFill/>
            <a:ln w="9525">
              <a:noFill/>
              <a:miter lim="800000"/>
              <a:headEnd/>
              <a:tailEnd/>
            </a:ln>
          </p:spPr>
        </p:pic>
        <p:sp>
          <p:nvSpPr>
            <p:cNvPr id="7" name="Freeform 103"/>
            <p:cNvSpPr>
              <a:spLocks/>
            </p:cNvSpPr>
            <p:nvPr userDrawn="1"/>
          </p:nvSpPr>
          <p:spPr bwMode="black">
            <a:xfrm>
              <a:off x="142" y="163"/>
              <a:ext cx="609" cy="508"/>
            </a:xfrm>
            <a:custGeom>
              <a:avLst/>
              <a:gdLst/>
              <a:ahLst/>
              <a:cxnLst>
                <a:cxn ang="0">
                  <a:pos x="0" y="0"/>
                </a:cxn>
                <a:cxn ang="0">
                  <a:pos x="0" y="508"/>
                </a:cxn>
                <a:cxn ang="0">
                  <a:pos x="237" y="508"/>
                </a:cxn>
                <a:cxn ang="0">
                  <a:pos x="237" y="203"/>
                </a:cxn>
                <a:cxn ang="0">
                  <a:pos x="372" y="203"/>
                </a:cxn>
                <a:cxn ang="0">
                  <a:pos x="372" y="508"/>
                </a:cxn>
                <a:cxn ang="0">
                  <a:pos x="609" y="508"/>
                </a:cxn>
                <a:cxn ang="0">
                  <a:pos x="609" y="0"/>
                </a:cxn>
                <a:cxn ang="0">
                  <a:pos x="0" y="0"/>
                </a:cxn>
              </a:cxnLst>
              <a:rect l="0" t="0" r="r" b="b"/>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pPr algn="ctr">
                <a:buClr>
                  <a:schemeClr val="accent2"/>
                </a:buClr>
                <a:buFont typeface="Wingdings 2" pitchFamily="18" charset="2"/>
                <a:buNone/>
                <a:defRPr/>
              </a:pPr>
              <a:endParaRPr lang="en-US"/>
            </a:p>
          </p:txBody>
        </p:sp>
      </p:grpSp>
      <p:pic>
        <p:nvPicPr>
          <p:cNvPr id="8" name="Picture 130" descr="TwoBusinessMen-Comp"/>
          <p:cNvPicPr>
            <a:picLocks noChangeAspect="1" noChangeArrowheads="1"/>
          </p:cNvPicPr>
          <p:nvPr userDrawn="1"/>
        </p:nvPicPr>
        <p:blipFill>
          <a:blip r:embed="rId3">
            <a:clrChange>
              <a:clrFrom>
                <a:srgbClr val="FFFFFF"/>
              </a:clrFrom>
              <a:clrTo>
                <a:srgbClr val="FFFFFF">
                  <a:alpha val="0"/>
                </a:srgbClr>
              </a:clrTo>
            </a:clrChange>
          </a:blip>
          <a:srcRect l="7420" t="4553"/>
          <a:stretch>
            <a:fillRect/>
          </a:stretch>
        </p:blipFill>
        <p:spPr bwMode="auto">
          <a:xfrm>
            <a:off x="6016625" y="2124075"/>
            <a:ext cx="2990850" cy="4625975"/>
          </a:xfrm>
          <a:prstGeom prst="rect">
            <a:avLst/>
          </a:prstGeom>
          <a:noFill/>
          <a:ln w="9525">
            <a:noFill/>
            <a:miter lim="800000"/>
            <a:headEnd/>
            <a:tailEnd/>
          </a:ln>
        </p:spPr>
      </p:pic>
      <p:pic>
        <p:nvPicPr>
          <p:cNvPr id="9" name="Picture 131" descr="TaglineWhite"/>
          <p:cNvPicPr>
            <a:picLocks noChangeAspect="1" noChangeArrowheads="1"/>
          </p:cNvPicPr>
          <p:nvPr userDrawn="1"/>
        </p:nvPicPr>
        <p:blipFill>
          <a:blip r:embed="rId4"/>
          <a:srcRect/>
          <a:stretch>
            <a:fillRect/>
          </a:stretch>
        </p:blipFill>
        <p:spPr bwMode="black">
          <a:xfrm>
            <a:off x="6867525" y="1193800"/>
            <a:ext cx="1997075" cy="250825"/>
          </a:xfrm>
          <a:prstGeom prst="rect">
            <a:avLst/>
          </a:prstGeom>
          <a:noFill/>
          <a:ln w="9525">
            <a:noFill/>
            <a:miter lim="800000"/>
            <a:headEnd/>
            <a:tailEnd/>
          </a:ln>
        </p:spPr>
      </p:pic>
      <p:sp>
        <p:nvSpPr>
          <p:cNvPr id="4100" name="Rectangle 4"/>
          <p:cNvSpPr>
            <a:spLocks noGrp="1" noChangeArrowheads="1"/>
          </p:cNvSpPr>
          <p:nvPr>
            <p:ph type="subTitle" idx="1"/>
          </p:nvPr>
        </p:nvSpPr>
        <p:spPr bwMode="black">
          <a:xfrm>
            <a:off x="1533525" y="4410075"/>
            <a:ext cx="4343400" cy="1685925"/>
          </a:xfrm>
        </p:spPr>
        <p:txBody>
          <a:bodyPr/>
          <a:lstStyle>
            <a:lvl1pPr marL="0" indent="0">
              <a:buFont typeface="Wingdings 2" pitchFamily="18" charset="2"/>
              <a:buNone/>
              <a:defRPr sz="2000">
                <a:solidFill>
                  <a:schemeClr val="bg1"/>
                </a:solidFill>
              </a:defRPr>
            </a:lvl1pPr>
          </a:lstStyle>
          <a:p>
            <a:r>
              <a:rPr lang="en-US"/>
              <a:t>Click to edit Master subtitle style</a:t>
            </a:r>
          </a:p>
        </p:txBody>
      </p:sp>
      <p:sp>
        <p:nvSpPr>
          <p:cNvPr id="4099" name="Rectangle 3"/>
          <p:cNvSpPr>
            <a:spLocks noGrp="1" noChangeArrowheads="1"/>
          </p:cNvSpPr>
          <p:nvPr>
            <p:ph type="ctrTitle"/>
          </p:nvPr>
        </p:nvSpPr>
        <p:spPr bwMode="black">
          <a:xfrm>
            <a:off x="1524000" y="2006600"/>
            <a:ext cx="4343400" cy="2003425"/>
          </a:xfrm>
        </p:spPr>
        <p:txBody>
          <a:bodyPr tIns="45720" bIns="45720" anchor="b"/>
          <a:lstStyle>
            <a:lvl1pPr>
              <a:defRPr sz="3400">
                <a:solidFill>
                  <a:schemeClr val="bg1"/>
                </a:solidFill>
              </a:defRPr>
            </a:lvl1pPr>
          </a:lstStyle>
          <a:p>
            <a:r>
              <a:rPr lang="en-US"/>
              <a:t>Click to edit Master title style</a:t>
            </a:r>
          </a:p>
        </p:txBody>
      </p:sp>
      <p:sp>
        <p:nvSpPr>
          <p:cNvPr id="10" name="Rectangle 132"/>
          <p:cNvSpPr>
            <a:spLocks noGrp="1" noChangeArrowheads="1"/>
          </p:cNvSpPr>
          <p:nvPr>
            <p:ph type="ftr" sz="quarter" idx="10"/>
          </p:nvPr>
        </p:nvSpPr>
        <p:spPr>
          <a:xfrm>
            <a:off x="1546225" y="6600825"/>
            <a:ext cx="4397375" cy="228600"/>
          </a:xfrm>
        </p:spPr>
        <p:txBody>
          <a:bodyPr/>
          <a:lstStyle>
            <a:lvl1pPr algn="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28BF89-0465-4689-A2EB-9B7135D91989}" type="slidenum">
              <a:rPr lang="en-US"/>
              <a:pPr>
                <a:defRPr/>
              </a:pPr>
              <a:t>‹#›</a:t>
            </a:fld>
            <a:endParaRPr lang="en-US"/>
          </a:p>
        </p:txBody>
      </p:sp>
      <p:sp>
        <p:nvSpPr>
          <p:cNvPr id="5"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5638" y="104775"/>
            <a:ext cx="2005012" cy="6372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04775"/>
            <a:ext cx="5862638" cy="637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1541609-2C5D-4C72-A73D-A114C7133147}" type="slidenum">
              <a:rPr lang="en-US"/>
              <a:pPr>
                <a:defRPr/>
              </a:pPr>
              <a:t>‹#›</a:t>
            </a:fld>
            <a:endParaRPr lang="en-US"/>
          </a:p>
        </p:txBody>
      </p:sp>
      <p:sp>
        <p:nvSpPr>
          <p:cNvPr id="5"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B195EBD-271A-42B5-8581-845DAEE48331}" type="slidenum">
              <a:rPr lang="en-US"/>
              <a:pPr>
                <a:defRPr/>
              </a:pPr>
              <a:t>‹#›</a:t>
            </a:fld>
            <a:endParaRPr lang="en-US"/>
          </a:p>
        </p:txBody>
      </p:sp>
      <p:sp>
        <p:nvSpPr>
          <p:cNvPr id="5"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8F5C672-0946-4841-83A4-B096A77F039B}" type="slidenum">
              <a:rPr lang="en-US"/>
              <a:pPr>
                <a:defRPr/>
              </a:pPr>
              <a:t>‹#›</a:t>
            </a:fld>
            <a:endParaRPr lang="en-US"/>
          </a:p>
        </p:txBody>
      </p:sp>
      <p:sp>
        <p:nvSpPr>
          <p:cNvPr id="5"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123950"/>
            <a:ext cx="3886200" cy="535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123950"/>
            <a:ext cx="3886200" cy="535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7D7E12-BE83-4AF8-A06A-75C4EDAE3C42}" type="slidenum">
              <a:rPr lang="en-US"/>
              <a:pPr>
                <a:defRPr/>
              </a:pPr>
              <a:t>‹#›</a:t>
            </a:fld>
            <a:endParaRPr lang="en-US"/>
          </a:p>
        </p:txBody>
      </p:sp>
      <p:sp>
        <p:nvSpPr>
          <p:cNvPr id="6"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C9AEC3E-4E28-49FD-9502-25C30DC78C24}" type="slidenum">
              <a:rPr lang="en-US"/>
              <a:pPr>
                <a:defRPr/>
              </a:pPr>
              <a:t>‹#›</a:t>
            </a:fld>
            <a:endParaRPr lang="en-US"/>
          </a:p>
        </p:txBody>
      </p:sp>
      <p:sp>
        <p:nvSpPr>
          <p:cNvPr id="8"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4DEB0FB-0FC4-4D6D-8E55-9F10F9D88A48}" type="slidenum">
              <a:rPr lang="en-US"/>
              <a:pPr>
                <a:defRPr/>
              </a:pPr>
              <a:t>‹#›</a:t>
            </a:fld>
            <a:endParaRPr lang="en-US"/>
          </a:p>
        </p:txBody>
      </p:sp>
      <p:sp>
        <p:nvSpPr>
          <p:cNvPr id="4"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9D9D84F-6659-4ECC-A8FD-D91B7C068E10}" type="slidenum">
              <a:rPr lang="en-US"/>
              <a:pPr>
                <a:defRPr/>
              </a:pPr>
              <a:t>‹#›</a:t>
            </a:fld>
            <a:endParaRPr lang="en-US"/>
          </a:p>
        </p:txBody>
      </p:sp>
      <p:sp>
        <p:nvSpPr>
          <p:cNvPr id="3"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D2ABD4F-9C4D-4611-83F9-48D26892D536}" type="slidenum">
              <a:rPr lang="en-US"/>
              <a:pPr>
                <a:defRPr/>
              </a:pPr>
              <a:t>‹#›</a:t>
            </a:fld>
            <a:endParaRPr lang="en-US"/>
          </a:p>
        </p:txBody>
      </p:sp>
      <p:sp>
        <p:nvSpPr>
          <p:cNvPr id="6"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B5D3B4-A2FA-4440-AB8E-F8F9BD9A98CE}" type="slidenum">
              <a:rPr lang="en-US"/>
              <a:pPr>
                <a:defRPr/>
              </a:pPr>
              <a:t>‹#›</a:t>
            </a:fld>
            <a:endParaRPr lang="en-US"/>
          </a:p>
        </p:txBody>
      </p:sp>
      <p:sp>
        <p:nvSpPr>
          <p:cNvPr id="6" name="Rectangle 7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1060" name="Rectangle 36"/>
          <p:cNvSpPr>
            <a:spLocks noChangeArrowheads="1"/>
          </p:cNvSpPr>
          <p:nvPr userDrawn="1"/>
        </p:nvSpPr>
        <p:spPr bwMode="hidden">
          <a:xfrm>
            <a:off x="1123950" y="6553200"/>
            <a:ext cx="8020050" cy="304800"/>
          </a:xfrm>
          <a:prstGeom prst="rect">
            <a:avLst/>
          </a:prstGeom>
          <a:solidFill>
            <a:schemeClr val="hlink"/>
          </a:solidFill>
          <a:ln w="9525" algn="ctr">
            <a:noFill/>
            <a:miter lim="800000"/>
            <a:headEnd/>
            <a:tailEnd/>
          </a:ln>
          <a:effectLst/>
        </p:spPr>
        <p:txBody>
          <a:bodyPr anchor="ctr">
            <a:spAutoFit/>
          </a:bodyPr>
          <a:lstStyle/>
          <a:p>
            <a:pPr algn="ctr">
              <a:buClr>
                <a:schemeClr val="accent2"/>
              </a:buClr>
              <a:buFont typeface="Wingdings 2" pitchFamily="18" charset="2"/>
              <a:buNone/>
              <a:defRPr/>
            </a:pPr>
            <a:endParaRPr lang="en-US"/>
          </a:p>
        </p:txBody>
      </p:sp>
      <p:sp>
        <p:nvSpPr>
          <p:cNvPr id="1027" name="Rectangle 11"/>
          <p:cNvSpPr>
            <a:spLocks noGrp="1" noChangeArrowheads="1"/>
          </p:cNvSpPr>
          <p:nvPr>
            <p:ph type="title"/>
          </p:nvPr>
        </p:nvSpPr>
        <p:spPr bwMode="auto">
          <a:xfrm>
            <a:off x="990600" y="104775"/>
            <a:ext cx="8020050" cy="914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8305800" y="659765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accent1"/>
                </a:solidFill>
              </a:defRPr>
            </a:lvl1pPr>
          </a:lstStyle>
          <a:p>
            <a:pPr>
              <a:defRPr/>
            </a:pPr>
            <a:fld id="{DC2743F9-1989-4CFB-BE4F-BE3617FF2018}" type="slidenum">
              <a:rPr lang="en-US"/>
              <a:pPr>
                <a:defRPr/>
              </a:pPr>
              <a:t>‹#›</a:t>
            </a:fld>
            <a:endParaRPr lang="en-US"/>
          </a:p>
        </p:txBody>
      </p:sp>
      <p:sp>
        <p:nvSpPr>
          <p:cNvPr id="1029" name="Rectangle 12"/>
          <p:cNvSpPr>
            <a:spLocks noGrp="1" noChangeArrowheads="1"/>
          </p:cNvSpPr>
          <p:nvPr>
            <p:ph type="body" idx="1"/>
          </p:nvPr>
        </p:nvSpPr>
        <p:spPr bwMode="auto">
          <a:xfrm>
            <a:off x="990600" y="1123950"/>
            <a:ext cx="7924800" cy="5353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3" name="Text Box 39"/>
          <p:cNvSpPr txBox="1">
            <a:spLocks noChangeArrowheads="1"/>
          </p:cNvSpPr>
          <p:nvPr userDrawn="1"/>
        </p:nvSpPr>
        <p:spPr bwMode="auto">
          <a:xfrm>
            <a:off x="1190625" y="6651625"/>
            <a:ext cx="2016125" cy="152400"/>
          </a:xfrm>
          <a:prstGeom prst="rect">
            <a:avLst/>
          </a:prstGeom>
          <a:noFill/>
          <a:ln w="9525" algn="ctr">
            <a:noFill/>
            <a:miter lim="800000"/>
            <a:headEnd/>
            <a:tailEnd/>
          </a:ln>
          <a:effectLst/>
        </p:spPr>
        <p:txBody>
          <a:bodyPr wrap="none" lIns="0" tIns="0" rIns="0" bIns="0">
            <a:spAutoFit/>
          </a:bodyPr>
          <a:lstStyle/>
          <a:p>
            <a:pPr>
              <a:defRPr/>
            </a:pPr>
            <a:r>
              <a:rPr lang="en-US" sz="1000">
                <a:solidFill>
                  <a:schemeClr val="accent1"/>
                </a:solidFill>
                <a:cs typeface="Arial" charset="0"/>
              </a:rPr>
              <a:t>© </a:t>
            </a:r>
            <a:r>
              <a:rPr lang="en-US" sz="1000">
                <a:solidFill>
                  <a:schemeClr val="accent1"/>
                </a:solidFill>
              </a:rPr>
              <a:t>2009 NetApp.  All rights reserved.</a:t>
            </a:r>
          </a:p>
        </p:txBody>
      </p:sp>
      <p:sp>
        <p:nvSpPr>
          <p:cNvPr id="1095" name="Rectangle 71"/>
          <p:cNvSpPr>
            <a:spLocks noGrp="1" noChangeArrowheads="1"/>
          </p:cNvSpPr>
          <p:nvPr>
            <p:ph type="ftr" sz="quarter" idx="3"/>
          </p:nvPr>
        </p:nvSpPr>
        <p:spPr bwMode="auto">
          <a:xfrm>
            <a:off x="3352800" y="6600825"/>
            <a:ext cx="4876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accent1"/>
                </a:solidFill>
              </a:defRPr>
            </a:lvl1pPr>
          </a:lstStyle>
          <a:p>
            <a:pPr>
              <a:defRPr/>
            </a:pPr>
            <a:endParaRPr lang="en-US"/>
          </a:p>
        </p:txBody>
      </p:sp>
      <p:grpSp>
        <p:nvGrpSpPr>
          <p:cNvPr id="1032" name="Group 95"/>
          <p:cNvGrpSpPr>
            <a:grpSpLocks/>
          </p:cNvGrpSpPr>
          <p:nvPr userDrawn="1"/>
        </p:nvGrpSpPr>
        <p:grpSpPr bwMode="auto">
          <a:xfrm>
            <a:off x="238125" y="192088"/>
            <a:ext cx="671513" cy="760412"/>
            <a:chOff x="150" y="121"/>
            <a:chExt cx="423" cy="479"/>
          </a:xfrm>
        </p:grpSpPr>
        <p:sp>
          <p:nvSpPr>
            <p:cNvPr id="1115" name="Freeform 91"/>
            <p:cNvSpPr>
              <a:spLocks/>
            </p:cNvSpPr>
            <p:nvPr userDrawn="1"/>
          </p:nvSpPr>
          <p:spPr bwMode="black">
            <a:xfrm>
              <a:off x="155" y="121"/>
              <a:ext cx="391" cy="326"/>
            </a:xfrm>
            <a:custGeom>
              <a:avLst/>
              <a:gdLst/>
              <a:ahLst/>
              <a:cxnLst>
                <a:cxn ang="0">
                  <a:pos x="0" y="0"/>
                </a:cxn>
                <a:cxn ang="0">
                  <a:pos x="0" y="508"/>
                </a:cxn>
                <a:cxn ang="0">
                  <a:pos x="237" y="508"/>
                </a:cxn>
                <a:cxn ang="0">
                  <a:pos x="237" y="203"/>
                </a:cxn>
                <a:cxn ang="0">
                  <a:pos x="372" y="203"/>
                </a:cxn>
                <a:cxn ang="0">
                  <a:pos x="372" y="508"/>
                </a:cxn>
                <a:cxn ang="0">
                  <a:pos x="609" y="508"/>
                </a:cxn>
                <a:cxn ang="0">
                  <a:pos x="609" y="0"/>
                </a:cxn>
                <a:cxn ang="0">
                  <a:pos x="0" y="0"/>
                </a:cxn>
              </a:cxnLst>
              <a:rect l="0" t="0" r="r" b="b"/>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pPr algn="ctr">
                <a:buClr>
                  <a:schemeClr val="accent2"/>
                </a:buClr>
                <a:buFont typeface="Wingdings 2" pitchFamily="18" charset="2"/>
                <a:buNone/>
                <a:defRPr/>
              </a:pPr>
              <a:endParaRPr lang="en-US"/>
            </a:p>
          </p:txBody>
        </p:sp>
        <p:pic>
          <p:nvPicPr>
            <p:cNvPr id="1034" name="Picture 94" descr="logo-font-black"/>
            <p:cNvPicPr>
              <a:picLocks noChangeAspect="1" noChangeArrowheads="1"/>
            </p:cNvPicPr>
            <p:nvPr userDrawn="1"/>
          </p:nvPicPr>
          <p:blipFill>
            <a:blip r:embed="rId13"/>
            <a:srcRect/>
            <a:stretch>
              <a:fillRect/>
            </a:stretch>
          </p:blipFill>
          <p:spPr bwMode="auto">
            <a:xfrm>
              <a:off x="150" y="503"/>
              <a:ext cx="423" cy="97"/>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ct val="20000"/>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ct val="20000"/>
        </a:spcBef>
        <a:spcAft>
          <a:spcPct val="0"/>
        </a:spcAft>
        <a:buFont typeface="Arial" charset="0"/>
        <a:buChar char="–"/>
        <a:defRPr sz="2600">
          <a:solidFill>
            <a:schemeClr val="tx1"/>
          </a:solidFill>
          <a:latin typeface="+mn-lt"/>
        </a:defRPr>
      </a:lvl2pPr>
      <a:lvl3pPr marL="927100" indent="-288925" algn="l" rtl="0" eaLnBrk="0" fontAlgn="base" hangingPunct="0">
        <a:spcBef>
          <a:spcPct val="20000"/>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ct val="20000"/>
        </a:spcBef>
        <a:spcAft>
          <a:spcPct val="0"/>
        </a:spcAft>
        <a:buFont typeface="Arial" charset="0"/>
        <a:buChar char="–"/>
        <a:defRPr sz="2000">
          <a:solidFill>
            <a:schemeClr val="tx1"/>
          </a:solidFill>
          <a:latin typeface="+mn-lt"/>
        </a:defRPr>
      </a:lvl4pPr>
      <a:lvl5pPr marL="1504950" indent="-266700" algn="l" rtl="0" eaLnBrk="0" fontAlgn="base" hangingPunct="0">
        <a:spcBef>
          <a:spcPct val="2000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13.png"/><Relationship Id="rId3" Type="http://schemas.openxmlformats.org/officeDocument/2006/relationships/image" Target="../media/image16.png"/><Relationship Id="rId21" Type="http://schemas.openxmlformats.org/officeDocument/2006/relationships/image" Target="../media/image44.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12.png"/><Relationship Id="rId2" Type="http://schemas.openxmlformats.org/officeDocument/2006/relationships/notesSlide" Target="../notesSlides/notesSlide18.xml"/><Relationship Id="rId16" Type="http://schemas.openxmlformats.org/officeDocument/2006/relationships/image" Target="../media/image41.jpeg"/><Relationship Id="rId20"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black">
          <a:xfrm>
            <a:off x="1546225" y="2181225"/>
            <a:ext cx="4343400" cy="2003425"/>
          </a:xfrm>
          <a:prstGeom prst="rect">
            <a:avLst/>
          </a:prstGeom>
          <a:noFill/>
          <a:ln w="9525">
            <a:noFill/>
            <a:miter lim="800000"/>
            <a:headEnd/>
            <a:tailEnd/>
          </a:ln>
        </p:spPr>
        <p:txBody>
          <a:bodyPr anchor="b"/>
          <a:lstStyle/>
          <a:p>
            <a:pPr eaLnBrk="0" hangingPunct="0">
              <a:buClr>
                <a:schemeClr val="accent2"/>
              </a:buClr>
              <a:buFont typeface="Wingdings 2" pitchFamily="18" charset="2"/>
              <a:buNone/>
            </a:pPr>
            <a:r>
              <a:rPr lang="en-US" sz="2800">
                <a:solidFill>
                  <a:schemeClr val="bg1"/>
                </a:solidFill>
              </a:rPr>
              <a:t>NetApp MetroCluster</a:t>
            </a:r>
            <a:r>
              <a:rPr lang="tr-TR" sz="2800">
                <a:solidFill>
                  <a:schemeClr val="bg1"/>
                </a:solidFill>
              </a:rPr>
              <a:t> İle İş Sürekliliği ve felaket kurtarma</a:t>
            </a:r>
            <a:endParaRPr lang="en-US" sz="2800">
              <a:solidFill>
                <a:schemeClr val="bg1"/>
              </a:solidFill>
            </a:endParaRPr>
          </a:p>
        </p:txBody>
      </p:sp>
      <p:sp>
        <p:nvSpPr>
          <p:cNvPr id="15362" name="Rectangle 4"/>
          <p:cNvSpPr>
            <a:spLocks noChangeArrowheads="1"/>
          </p:cNvSpPr>
          <p:nvPr/>
        </p:nvSpPr>
        <p:spPr bwMode="black">
          <a:xfrm>
            <a:off x="1546225" y="4441825"/>
            <a:ext cx="4105275" cy="1685925"/>
          </a:xfrm>
          <a:prstGeom prst="rect">
            <a:avLst/>
          </a:prstGeom>
          <a:noFill/>
          <a:ln w="9525">
            <a:noFill/>
            <a:miter lim="800000"/>
            <a:headEnd/>
            <a:tailEnd/>
          </a:ln>
        </p:spPr>
        <p:txBody>
          <a:bodyPr/>
          <a:lstStyle/>
          <a:p>
            <a:pPr eaLnBrk="0" hangingPunct="0">
              <a:spcBef>
                <a:spcPct val="20000"/>
              </a:spcBef>
              <a:buClr>
                <a:schemeClr val="accent2"/>
              </a:buClr>
              <a:buFont typeface="Wingdings 2" pitchFamily="18" charset="2"/>
              <a:buNone/>
            </a:pPr>
            <a:endParaRPr lang="en-US" sz="2400">
              <a:solidFill>
                <a:schemeClr val="bg1"/>
              </a:solidFill>
            </a:endParaRPr>
          </a:p>
          <a:p>
            <a:pPr eaLnBrk="0" hangingPunct="0">
              <a:spcBef>
                <a:spcPct val="20000"/>
              </a:spcBef>
              <a:buClr>
                <a:schemeClr val="accent2"/>
              </a:buClr>
              <a:buFont typeface="Wingdings 2" pitchFamily="18" charset="2"/>
              <a:buNone/>
            </a:pPr>
            <a:endParaRPr lang="en-US" sz="2400">
              <a:solidFill>
                <a:schemeClr val="bg1"/>
              </a:solidFill>
            </a:endParaRPr>
          </a:p>
          <a:p>
            <a:pPr eaLnBrk="0" hangingPunct="0">
              <a:spcBef>
                <a:spcPct val="20000"/>
              </a:spcBef>
              <a:buClr>
                <a:schemeClr val="accent2"/>
              </a:buClr>
              <a:buFont typeface="Wingdings 2" pitchFamily="18" charset="2"/>
              <a:buNone/>
            </a:pPr>
            <a:r>
              <a:rPr lang="tr-TR" sz="2400">
                <a:solidFill>
                  <a:schemeClr val="bg1"/>
                </a:solidFill>
              </a:rPr>
              <a:t>Tolga Şentekin</a:t>
            </a:r>
            <a:endParaRPr lang="en-US" sz="2400">
              <a:solidFill>
                <a:schemeClr val="bg1"/>
              </a:solidFill>
            </a:endParaRPr>
          </a:p>
          <a:p>
            <a:pPr eaLnBrk="0" hangingPunct="0">
              <a:spcBef>
                <a:spcPct val="20000"/>
              </a:spcBef>
              <a:buClr>
                <a:schemeClr val="accent2"/>
              </a:buClr>
              <a:buFont typeface="Wingdings 2" pitchFamily="18" charset="2"/>
              <a:buNone/>
            </a:pPr>
            <a:r>
              <a:rPr lang="tr-TR" sz="1600">
                <a:solidFill>
                  <a:schemeClr val="bg1"/>
                </a:solidFill>
              </a:rPr>
              <a:t>NCDA, NCIE-SAN, NCIE-BR</a:t>
            </a:r>
            <a:endParaRPr lang="en-US" sz="1600">
              <a:solidFill>
                <a:schemeClr val="bg1"/>
              </a:solidFill>
            </a:endParaRPr>
          </a:p>
        </p:txBody>
      </p:sp>
      <p:sp>
        <p:nvSpPr>
          <p:cNvPr id="15363" name="Rectangle 3"/>
          <p:cNvSpPr>
            <a:spLocks noChangeArrowheads="1"/>
          </p:cNvSpPr>
          <p:nvPr/>
        </p:nvSpPr>
        <p:spPr bwMode="auto">
          <a:xfrm>
            <a:off x="6019800" y="2057400"/>
            <a:ext cx="2971800" cy="4800600"/>
          </a:xfrm>
          <a:prstGeom prst="rect">
            <a:avLst/>
          </a:prstGeom>
          <a:solidFill>
            <a:schemeClr val="bg1"/>
          </a:solidFill>
          <a:ln w="9525" algn="ctr">
            <a:solidFill>
              <a:schemeClr val="bg2"/>
            </a:solidFill>
            <a:round/>
            <a:headEnd/>
            <a:tailEnd/>
          </a:ln>
        </p:spPr>
        <p:txBody>
          <a:bodyPr wrap="none" anchor="ctr"/>
          <a:lstStyle/>
          <a:p>
            <a:pPr algn="ctr">
              <a:buClr>
                <a:schemeClr val="accent2"/>
              </a:buClr>
              <a:buFont typeface="Wingdings 2" pitchFamily="18" charset="2"/>
              <a:buNone/>
            </a:pPr>
            <a:endParaRPr lang="tr-TR"/>
          </a:p>
        </p:txBody>
      </p:sp>
      <p:pic>
        <p:nvPicPr>
          <p:cNvPr id="15364" name="Picture 4" descr="Green_Switch_lowres"/>
          <p:cNvPicPr>
            <a:picLocks noChangeAspect="1" noChangeArrowheads="1"/>
          </p:cNvPicPr>
          <p:nvPr/>
        </p:nvPicPr>
        <p:blipFill>
          <a:blip r:embed="rId3"/>
          <a:srcRect/>
          <a:stretch>
            <a:fillRect/>
          </a:stretch>
        </p:blipFill>
        <p:spPr bwMode="auto">
          <a:xfrm>
            <a:off x="6172200" y="2819400"/>
            <a:ext cx="2667000" cy="3238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6" descr="raid_group_aggregate_storage"/>
          <p:cNvPicPr>
            <a:picLocks noChangeAspect="1" noChangeArrowheads="1"/>
          </p:cNvPicPr>
          <p:nvPr/>
        </p:nvPicPr>
        <p:blipFill>
          <a:blip r:embed="rId3"/>
          <a:srcRect/>
          <a:stretch>
            <a:fillRect/>
          </a:stretch>
        </p:blipFill>
        <p:spPr bwMode="auto">
          <a:xfrm>
            <a:off x="6324600" y="4157663"/>
            <a:ext cx="1981200" cy="1785937"/>
          </a:xfrm>
          <a:prstGeom prst="rect">
            <a:avLst/>
          </a:prstGeom>
          <a:noFill/>
          <a:ln w="9525">
            <a:noFill/>
            <a:miter lim="800000"/>
            <a:headEnd/>
            <a:tailEnd/>
          </a:ln>
        </p:spPr>
      </p:pic>
      <p:grpSp>
        <p:nvGrpSpPr>
          <p:cNvPr id="2" name="Group 192"/>
          <p:cNvGrpSpPr>
            <a:grpSpLocks/>
          </p:cNvGrpSpPr>
          <p:nvPr/>
        </p:nvGrpSpPr>
        <p:grpSpPr bwMode="auto">
          <a:xfrm>
            <a:off x="6615113" y="4343400"/>
            <a:ext cx="1385887" cy="1219200"/>
            <a:chOff x="6615112" y="4343400"/>
            <a:chExt cx="1385888" cy="1219200"/>
          </a:xfrm>
        </p:grpSpPr>
        <p:pic>
          <p:nvPicPr>
            <p:cNvPr id="301116" name="Picture 5" descr="cylinder_volume"/>
            <p:cNvPicPr>
              <a:picLocks noChangeAspect="1" noChangeArrowheads="1"/>
            </p:cNvPicPr>
            <p:nvPr/>
          </p:nvPicPr>
          <p:blipFill>
            <a:blip r:embed="rId4"/>
            <a:srcRect r="56494"/>
            <a:stretch>
              <a:fillRect/>
            </a:stretch>
          </p:blipFill>
          <p:spPr bwMode="auto">
            <a:xfrm>
              <a:off x="6843712" y="4343400"/>
              <a:ext cx="547688" cy="739775"/>
            </a:xfrm>
            <a:prstGeom prst="rect">
              <a:avLst/>
            </a:prstGeom>
            <a:noFill/>
            <a:ln w="9525">
              <a:noFill/>
              <a:miter lim="800000"/>
              <a:headEnd/>
              <a:tailEnd/>
            </a:ln>
          </p:spPr>
        </p:pic>
        <p:pic>
          <p:nvPicPr>
            <p:cNvPr id="301117" name="Picture 5" descr="cylinder_volume"/>
            <p:cNvPicPr>
              <a:picLocks noChangeAspect="1" noChangeArrowheads="1"/>
            </p:cNvPicPr>
            <p:nvPr/>
          </p:nvPicPr>
          <p:blipFill>
            <a:blip r:embed="rId4"/>
            <a:srcRect r="56494"/>
            <a:stretch>
              <a:fillRect/>
            </a:stretch>
          </p:blipFill>
          <p:spPr bwMode="auto">
            <a:xfrm>
              <a:off x="7453312" y="4495800"/>
              <a:ext cx="547688" cy="739775"/>
            </a:xfrm>
            <a:prstGeom prst="rect">
              <a:avLst/>
            </a:prstGeom>
            <a:noFill/>
            <a:ln w="9525">
              <a:noFill/>
              <a:miter lim="800000"/>
              <a:headEnd/>
              <a:tailEnd/>
            </a:ln>
          </p:spPr>
        </p:pic>
        <p:pic>
          <p:nvPicPr>
            <p:cNvPr id="301118" name="Picture 5" descr="cylinder_volume"/>
            <p:cNvPicPr>
              <a:picLocks noChangeAspect="1" noChangeArrowheads="1"/>
            </p:cNvPicPr>
            <p:nvPr/>
          </p:nvPicPr>
          <p:blipFill>
            <a:blip r:embed="rId4"/>
            <a:srcRect r="56494"/>
            <a:stretch>
              <a:fillRect/>
            </a:stretch>
          </p:blipFill>
          <p:spPr bwMode="auto">
            <a:xfrm>
              <a:off x="6615112" y="4822825"/>
              <a:ext cx="547688" cy="739775"/>
            </a:xfrm>
            <a:prstGeom prst="rect">
              <a:avLst/>
            </a:prstGeom>
            <a:noFill/>
            <a:ln w="9525">
              <a:noFill/>
              <a:miter lim="800000"/>
              <a:headEnd/>
              <a:tailEnd/>
            </a:ln>
          </p:spPr>
        </p:pic>
      </p:grpSp>
      <p:pic>
        <p:nvPicPr>
          <p:cNvPr id="171" name="Picture 5" descr="cylinder_volume"/>
          <p:cNvPicPr>
            <a:picLocks noChangeAspect="1" noChangeArrowheads="1"/>
          </p:cNvPicPr>
          <p:nvPr/>
        </p:nvPicPr>
        <p:blipFill>
          <a:blip r:embed="rId4"/>
          <a:srcRect r="56494"/>
          <a:stretch>
            <a:fillRect/>
          </a:stretch>
        </p:blipFill>
        <p:spPr bwMode="auto">
          <a:xfrm>
            <a:off x="7224713" y="4975225"/>
            <a:ext cx="547687" cy="739775"/>
          </a:xfrm>
          <a:prstGeom prst="rect">
            <a:avLst/>
          </a:prstGeom>
          <a:noFill/>
          <a:ln w="9525">
            <a:noFill/>
            <a:miter lim="800000"/>
            <a:headEnd/>
            <a:tailEnd/>
          </a:ln>
        </p:spPr>
      </p:pic>
      <p:sp>
        <p:nvSpPr>
          <p:cNvPr id="301060" name="Rectangle 2"/>
          <p:cNvSpPr>
            <a:spLocks noGrp="1" noChangeArrowheads="1"/>
          </p:cNvSpPr>
          <p:nvPr>
            <p:ph type="title"/>
          </p:nvPr>
        </p:nvSpPr>
        <p:spPr>
          <a:xfrm>
            <a:off x="990600" y="76200"/>
            <a:ext cx="8020050" cy="914400"/>
          </a:xfrm>
        </p:spPr>
        <p:txBody>
          <a:bodyPr/>
          <a:lstStyle/>
          <a:p>
            <a:pPr eaLnBrk="1" hangingPunct="1"/>
            <a:r>
              <a:rPr lang="en-US" smtClean="0"/>
              <a:t>MetroCluster </a:t>
            </a:r>
            <a:r>
              <a:rPr lang="tr-TR" smtClean="0"/>
              <a:t>Yönetimi Kolaylaştırır</a:t>
            </a:r>
            <a:endParaRPr lang="en-US" smtClean="0"/>
          </a:p>
        </p:txBody>
      </p:sp>
      <p:cxnSp>
        <p:nvCxnSpPr>
          <p:cNvPr id="27655" name="Straight Connector 132"/>
          <p:cNvCxnSpPr>
            <a:cxnSpLocks noChangeShapeType="1"/>
          </p:cNvCxnSpPr>
          <p:nvPr/>
        </p:nvCxnSpPr>
        <p:spPr bwMode="auto">
          <a:xfrm>
            <a:off x="1419225" y="3892550"/>
            <a:ext cx="7489825" cy="0"/>
          </a:xfrm>
          <a:prstGeom prst="line">
            <a:avLst/>
          </a:prstGeom>
          <a:noFill/>
          <a:ln w="19050" algn="ctr">
            <a:solidFill>
              <a:schemeClr val="bg1">
                <a:lumMod val="50000"/>
              </a:schemeClr>
            </a:solidFill>
            <a:prstDash val="sysDash"/>
            <a:round/>
            <a:headEnd/>
            <a:tailEnd/>
          </a:ln>
        </p:spPr>
      </p:cxnSp>
      <p:sp>
        <p:nvSpPr>
          <p:cNvPr id="301062" name="Footer Placeholder 6"/>
          <p:cNvSpPr txBox="1">
            <a:spLocks/>
          </p:cNvSpPr>
          <p:nvPr/>
        </p:nvSpPr>
        <p:spPr bwMode="auto">
          <a:xfrm>
            <a:off x="4572000" y="6600825"/>
            <a:ext cx="2438400" cy="228600"/>
          </a:xfrm>
          <a:prstGeom prst="rect">
            <a:avLst/>
          </a:prstGeom>
          <a:noFill/>
          <a:ln w="9525">
            <a:noFill/>
            <a:miter lim="800000"/>
            <a:headEnd/>
            <a:tailEnd/>
          </a:ln>
        </p:spPr>
        <p:txBody>
          <a:bodyPr/>
          <a:lstStyle/>
          <a:p>
            <a:pPr algn="ctr">
              <a:buClr>
                <a:schemeClr val="accent2"/>
              </a:buClr>
              <a:buFont typeface="Wingdings 2" pitchFamily="18" charset="2"/>
              <a:buNone/>
            </a:pPr>
            <a:r>
              <a:rPr lang="en-US" sz="1000">
                <a:solidFill>
                  <a:schemeClr val="accent1"/>
                </a:solidFill>
              </a:rPr>
              <a:t>NetApp Confidential – Limited Use</a:t>
            </a:r>
          </a:p>
        </p:txBody>
      </p:sp>
      <p:grpSp>
        <p:nvGrpSpPr>
          <p:cNvPr id="301063" name="Group 195"/>
          <p:cNvGrpSpPr>
            <a:grpSpLocks/>
          </p:cNvGrpSpPr>
          <p:nvPr/>
        </p:nvGrpSpPr>
        <p:grpSpPr bwMode="auto">
          <a:xfrm>
            <a:off x="1447800" y="881063"/>
            <a:ext cx="3124200" cy="5443537"/>
            <a:chOff x="1447800" y="880646"/>
            <a:chExt cx="3124200" cy="5443954"/>
          </a:xfrm>
        </p:grpSpPr>
        <p:sp>
          <p:nvSpPr>
            <p:cNvPr id="301114" name="Rounded Rectangle 75"/>
            <p:cNvSpPr>
              <a:spLocks noChangeArrowheads="1"/>
            </p:cNvSpPr>
            <p:nvPr/>
          </p:nvSpPr>
          <p:spPr bwMode="auto">
            <a:xfrm>
              <a:off x="1447800" y="1068388"/>
              <a:ext cx="3124200" cy="5256212"/>
            </a:xfrm>
            <a:prstGeom prst="rect">
              <a:avLst/>
            </a:prstGeom>
            <a:noFill/>
            <a:ln w="19050" algn="ctr">
              <a:solidFill>
                <a:schemeClr val="tx1"/>
              </a:solidFill>
              <a:round/>
              <a:headEnd/>
              <a:tailEnd/>
            </a:ln>
          </p:spPr>
          <p:txBody>
            <a:bodyPr wrap="none" tIns="54864"/>
            <a:lstStyle/>
            <a:p>
              <a:pPr algn="ctr">
                <a:buClr>
                  <a:schemeClr val="accent2"/>
                </a:buClr>
                <a:buFont typeface="Wingdings 2" pitchFamily="18" charset="2"/>
                <a:buNone/>
              </a:pPr>
              <a:endParaRPr lang="tr-TR"/>
            </a:p>
          </p:txBody>
        </p:sp>
        <p:sp>
          <p:nvSpPr>
            <p:cNvPr id="301115" name="TextBox 121"/>
            <p:cNvSpPr txBox="1">
              <a:spLocks noChangeArrowheads="1"/>
            </p:cNvSpPr>
            <p:nvPr/>
          </p:nvSpPr>
          <p:spPr bwMode="auto">
            <a:xfrm>
              <a:off x="1600200" y="880646"/>
              <a:ext cx="709349" cy="338554"/>
            </a:xfrm>
            <a:prstGeom prst="rect">
              <a:avLst/>
            </a:prstGeom>
            <a:solidFill>
              <a:schemeClr val="bg1"/>
            </a:solidFill>
            <a:ln w="9525">
              <a:noFill/>
              <a:miter lim="800000"/>
              <a:headEnd/>
              <a:tailEnd/>
            </a:ln>
          </p:spPr>
          <p:txBody>
            <a:bodyPr wrap="none">
              <a:spAutoFit/>
            </a:bodyPr>
            <a:lstStyle/>
            <a:p>
              <a:pPr algn="ctr">
                <a:buClr>
                  <a:schemeClr val="accent2"/>
                </a:buClr>
                <a:buFont typeface="Wingdings 2" pitchFamily="18" charset="2"/>
                <a:buNone/>
              </a:pPr>
              <a:r>
                <a:rPr lang="en-US" sz="1600"/>
                <a:t>Site 1</a:t>
              </a:r>
            </a:p>
          </p:txBody>
        </p:sp>
      </p:grpSp>
      <p:grpSp>
        <p:nvGrpSpPr>
          <p:cNvPr id="301064" name="Group 196"/>
          <p:cNvGrpSpPr>
            <a:grpSpLocks/>
          </p:cNvGrpSpPr>
          <p:nvPr/>
        </p:nvGrpSpPr>
        <p:grpSpPr bwMode="auto">
          <a:xfrm>
            <a:off x="5784850" y="881063"/>
            <a:ext cx="3124200" cy="5378450"/>
            <a:chOff x="5785149" y="880646"/>
            <a:chExt cx="3124200" cy="5378512"/>
          </a:xfrm>
        </p:grpSpPr>
        <p:sp>
          <p:nvSpPr>
            <p:cNvPr id="301112" name="Rounded Rectangle 78"/>
            <p:cNvSpPr>
              <a:spLocks noChangeArrowheads="1"/>
            </p:cNvSpPr>
            <p:nvPr/>
          </p:nvSpPr>
          <p:spPr bwMode="auto">
            <a:xfrm>
              <a:off x="5785149" y="1068388"/>
              <a:ext cx="3124200" cy="5190770"/>
            </a:xfrm>
            <a:prstGeom prst="rect">
              <a:avLst/>
            </a:prstGeom>
            <a:noFill/>
            <a:ln w="19050" algn="ctr">
              <a:solidFill>
                <a:schemeClr val="tx1"/>
              </a:solidFill>
              <a:round/>
              <a:headEnd/>
              <a:tailEnd/>
            </a:ln>
          </p:spPr>
          <p:txBody>
            <a:bodyPr wrap="none" tIns="54864"/>
            <a:lstStyle/>
            <a:p>
              <a:pPr algn="ctr">
                <a:buClr>
                  <a:schemeClr val="accent2"/>
                </a:buClr>
                <a:buFont typeface="Wingdings 2" pitchFamily="18" charset="2"/>
                <a:buNone/>
              </a:pPr>
              <a:endParaRPr lang="tr-TR"/>
            </a:p>
          </p:txBody>
        </p:sp>
        <p:sp>
          <p:nvSpPr>
            <p:cNvPr id="301113" name="TextBox 122"/>
            <p:cNvSpPr txBox="1">
              <a:spLocks noChangeArrowheads="1"/>
            </p:cNvSpPr>
            <p:nvPr/>
          </p:nvSpPr>
          <p:spPr bwMode="auto">
            <a:xfrm>
              <a:off x="5920051" y="880646"/>
              <a:ext cx="709349" cy="338554"/>
            </a:xfrm>
            <a:prstGeom prst="rect">
              <a:avLst/>
            </a:prstGeom>
            <a:solidFill>
              <a:schemeClr val="bg1"/>
            </a:solidFill>
            <a:ln w="9525">
              <a:noFill/>
              <a:miter lim="800000"/>
              <a:headEnd/>
              <a:tailEnd/>
            </a:ln>
          </p:spPr>
          <p:txBody>
            <a:bodyPr wrap="none">
              <a:spAutoFit/>
            </a:bodyPr>
            <a:lstStyle/>
            <a:p>
              <a:pPr algn="ctr">
                <a:buClr>
                  <a:schemeClr val="accent2"/>
                </a:buClr>
                <a:buFont typeface="Wingdings 2" pitchFamily="18" charset="2"/>
                <a:buNone/>
              </a:pPr>
              <a:r>
                <a:rPr lang="en-US" sz="1600"/>
                <a:t>Site 2</a:t>
              </a:r>
            </a:p>
          </p:txBody>
        </p:sp>
      </p:grpSp>
      <p:grpSp>
        <p:nvGrpSpPr>
          <p:cNvPr id="5" name="Group 182"/>
          <p:cNvGrpSpPr>
            <a:grpSpLocks/>
          </p:cNvGrpSpPr>
          <p:nvPr/>
        </p:nvGrpSpPr>
        <p:grpSpPr bwMode="auto">
          <a:xfrm>
            <a:off x="6318250" y="2667000"/>
            <a:ext cx="1143000" cy="990600"/>
            <a:chOff x="6317825" y="2667000"/>
            <a:chExt cx="1143000" cy="990600"/>
          </a:xfrm>
        </p:grpSpPr>
        <p:pic>
          <p:nvPicPr>
            <p:cNvPr id="301110" name="Picture 5" descr="cylinder_volume"/>
            <p:cNvPicPr>
              <a:picLocks noChangeAspect="1" noChangeArrowheads="1"/>
            </p:cNvPicPr>
            <p:nvPr/>
          </p:nvPicPr>
          <p:blipFill>
            <a:blip r:embed="rId4"/>
            <a:srcRect r="56494"/>
            <a:stretch>
              <a:fillRect/>
            </a:stretch>
          </p:blipFill>
          <p:spPr bwMode="auto">
            <a:xfrm>
              <a:off x="6629400" y="2667000"/>
              <a:ext cx="547688" cy="739775"/>
            </a:xfrm>
            <a:prstGeom prst="rect">
              <a:avLst/>
            </a:prstGeom>
            <a:noFill/>
            <a:ln w="9525">
              <a:noFill/>
              <a:miter lim="800000"/>
              <a:headEnd/>
              <a:tailEnd/>
            </a:ln>
          </p:spPr>
        </p:pic>
        <p:sp>
          <p:nvSpPr>
            <p:cNvPr id="301111" name="TextBox 127"/>
            <p:cNvSpPr txBox="1">
              <a:spLocks noChangeArrowheads="1"/>
            </p:cNvSpPr>
            <p:nvPr/>
          </p:nvSpPr>
          <p:spPr bwMode="auto">
            <a:xfrm>
              <a:off x="6317825" y="3442156"/>
              <a:ext cx="1143000"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tr-TR" sz="1400"/>
                <a:t>Yeni Alan</a:t>
              </a:r>
              <a:endParaRPr lang="en-US" sz="1400"/>
            </a:p>
          </p:txBody>
        </p:sp>
      </p:grpSp>
      <p:sp>
        <p:nvSpPr>
          <p:cNvPr id="165" name="TextBox 164"/>
          <p:cNvSpPr txBox="1"/>
          <p:nvPr/>
        </p:nvSpPr>
        <p:spPr>
          <a:xfrm>
            <a:off x="0" y="4408488"/>
            <a:ext cx="1822450" cy="885825"/>
          </a:xfrm>
          <a:prstGeom prst="homePlate">
            <a:avLst>
              <a:gd name="adj" fmla="val 43974"/>
            </a:avLst>
          </a:prstGeom>
          <a:solidFill>
            <a:schemeClr val="bg1">
              <a:lumMod val="50000"/>
            </a:schemeClr>
          </a:solidFill>
        </p:spPr>
        <p:txBody>
          <a:bodyPr tIns="64008" bIns="82296" anchor="ctr"/>
          <a:lstStyle/>
          <a:p>
            <a:pPr algn="ctr">
              <a:lnSpc>
                <a:spcPct val="90000"/>
              </a:lnSpc>
              <a:buClr>
                <a:schemeClr val="accent2"/>
              </a:buClr>
              <a:buFont typeface="Wingdings 2" pitchFamily="18" charset="2"/>
              <a:buNone/>
              <a:defRPr/>
            </a:pPr>
            <a:r>
              <a:rPr lang="en-US" sz="1800" b="1" dirty="0">
                <a:solidFill>
                  <a:schemeClr val="bg1"/>
                </a:solidFill>
              </a:rPr>
              <a:t>MetroCluster</a:t>
            </a:r>
          </a:p>
        </p:txBody>
      </p:sp>
      <p:sp>
        <p:nvSpPr>
          <p:cNvPr id="129" name="TextBox 128"/>
          <p:cNvSpPr txBox="1"/>
          <p:nvPr/>
        </p:nvSpPr>
        <p:spPr>
          <a:xfrm>
            <a:off x="0" y="1951038"/>
            <a:ext cx="1822450" cy="884237"/>
          </a:xfrm>
          <a:prstGeom prst="homePlate">
            <a:avLst>
              <a:gd name="adj" fmla="val 43974"/>
            </a:avLst>
          </a:prstGeom>
          <a:solidFill>
            <a:schemeClr val="bg1">
              <a:lumMod val="50000"/>
            </a:schemeClr>
          </a:solidFill>
        </p:spPr>
        <p:txBody>
          <a:bodyPr tIns="64008" bIns="82296" anchor="ctr"/>
          <a:lstStyle/>
          <a:p>
            <a:pPr algn="ctr">
              <a:lnSpc>
                <a:spcPct val="90000"/>
              </a:lnSpc>
              <a:buClr>
                <a:schemeClr val="accent2"/>
              </a:buClr>
              <a:buFont typeface="Wingdings 2" pitchFamily="18" charset="2"/>
              <a:buNone/>
              <a:defRPr/>
            </a:pPr>
            <a:r>
              <a:rPr lang="tr-TR" sz="1800" b="1" dirty="0">
                <a:solidFill>
                  <a:schemeClr val="bg1"/>
                </a:solidFill>
              </a:rPr>
              <a:t>Geleneksel</a:t>
            </a:r>
            <a:endParaRPr lang="en-US" sz="1800" b="1" dirty="0">
              <a:solidFill>
                <a:schemeClr val="bg1"/>
              </a:solidFill>
            </a:endParaRPr>
          </a:p>
        </p:txBody>
      </p:sp>
      <p:sp>
        <p:nvSpPr>
          <p:cNvPr id="139" name="Rectangular Callout 138"/>
          <p:cNvSpPr/>
          <p:nvPr/>
        </p:nvSpPr>
        <p:spPr bwMode="auto">
          <a:xfrm>
            <a:off x="3490913" y="3684588"/>
            <a:ext cx="1614487" cy="582612"/>
          </a:xfrm>
          <a:prstGeom prst="wedgeRectCallout">
            <a:avLst>
              <a:gd name="adj1" fmla="val 29878"/>
              <a:gd name="adj2" fmla="val -135959"/>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46304" tIns="54864" rIns="146304" bIns="82296" anchor="ctr">
            <a:spAutoFit/>
          </a:bodyPr>
          <a:lstStyle/>
          <a:p>
            <a:pPr algn="ctr">
              <a:lnSpc>
                <a:spcPct val="90000"/>
              </a:lnSpc>
              <a:buClr>
                <a:schemeClr val="accent2"/>
              </a:buClr>
              <a:buFont typeface="Wingdings 2" pitchFamily="18" charset="2"/>
              <a:buNone/>
              <a:defRPr/>
            </a:pPr>
            <a:r>
              <a:rPr lang="tr-TR" sz="1600" b="1" dirty="0"/>
              <a:t>Replikasyon Kurulumu</a:t>
            </a:r>
            <a:endParaRPr lang="en-US" sz="1600" b="1" dirty="0"/>
          </a:p>
        </p:txBody>
      </p:sp>
      <p:sp>
        <p:nvSpPr>
          <p:cNvPr id="195" name="Rectangular Callout 194"/>
          <p:cNvSpPr/>
          <p:nvPr/>
        </p:nvSpPr>
        <p:spPr bwMode="auto">
          <a:xfrm>
            <a:off x="5281613" y="5937250"/>
            <a:ext cx="2338387" cy="387350"/>
          </a:xfrm>
          <a:prstGeom prst="wedgeRectCallout">
            <a:avLst>
              <a:gd name="adj1" fmla="val 43268"/>
              <a:gd name="adj2" fmla="val -110766"/>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46304" tIns="54864" rIns="146304" bIns="82296" anchor="ctr">
            <a:spAutoFit/>
          </a:bodyPr>
          <a:lstStyle/>
          <a:p>
            <a:pPr algn="ctr">
              <a:lnSpc>
                <a:spcPct val="90000"/>
              </a:lnSpc>
              <a:buClr>
                <a:schemeClr val="accent2"/>
              </a:buClr>
              <a:buFont typeface="Wingdings 2" pitchFamily="18" charset="2"/>
              <a:buNone/>
              <a:defRPr/>
            </a:pPr>
            <a:r>
              <a:rPr lang="tr-TR" sz="1800" b="1" dirty="0"/>
              <a:t>Otomatik Koruma</a:t>
            </a:r>
            <a:endParaRPr lang="en-US" sz="1800" b="1" dirty="0"/>
          </a:p>
        </p:txBody>
      </p:sp>
      <p:pic>
        <p:nvPicPr>
          <p:cNvPr id="155" name="Picture 6" descr="raid_group_aggregate_storage"/>
          <p:cNvPicPr>
            <a:picLocks noChangeAspect="1" noChangeArrowheads="1"/>
          </p:cNvPicPr>
          <p:nvPr/>
        </p:nvPicPr>
        <p:blipFill>
          <a:blip r:embed="rId3"/>
          <a:srcRect/>
          <a:stretch>
            <a:fillRect/>
          </a:stretch>
        </p:blipFill>
        <p:spPr bwMode="auto">
          <a:xfrm>
            <a:off x="2057400" y="4233863"/>
            <a:ext cx="1981200" cy="1785937"/>
          </a:xfrm>
          <a:prstGeom prst="rect">
            <a:avLst/>
          </a:prstGeom>
          <a:noFill/>
          <a:ln w="9525">
            <a:noFill/>
            <a:miter lim="800000"/>
            <a:headEnd/>
            <a:tailEnd/>
          </a:ln>
        </p:spPr>
      </p:pic>
      <p:grpSp>
        <p:nvGrpSpPr>
          <p:cNvPr id="6" name="Group 190"/>
          <p:cNvGrpSpPr>
            <a:grpSpLocks/>
          </p:cNvGrpSpPr>
          <p:nvPr/>
        </p:nvGrpSpPr>
        <p:grpSpPr bwMode="auto">
          <a:xfrm>
            <a:off x="2346325" y="4365625"/>
            <a:ext cx="1403350" cy="1174750"/>
            <a:chOff x="2346325" y="4365626"/>
            <a:chExt cx="1403350" cy="1174748"/>
          </a:xfrm>
        </p:grpSpPr>
        <p:pic>
          <p:nvPicPr>
            <p:cNvPr id="301107" name="Picture 50" descr="cylinder_volume"/>
            <p:cNvPicPr>
              <a:picLocks noChangeAspect="1" noChangeArrowheads="1"/>
            </p:cNvPicPr>
            <p:nvPr/>
          </p:nvPicPr>
          <p:blipFill>
            <a:blip r:embed="rId4"/>
            <a:srcRect l="56367"/>
            <a:stretch>
              <a:fillRect/>
            </a:stretch>
          </p:blipFill>
          <p:spPr bwMode="auto">
            <a:xfrm>
              <a:off x="2574925" y="4365626"/>
              <a:ext cx="549275" cy="739774"/>
            </a:xfrm>
            <a:prstGeom prst="rect">
              <a:avLst/>
            </a:prstGeom>
            <a:noFill/>
            <a:ln w="9525">
              <a:noFill/>
              <a:miter lim="800000"/>
              <a:headEnd/>
              <a:tailEnd/>
            </a:ln>
          </p:spPr>
        </p:pic>
        <p:pic>
          <p:nvPicPr>
            <p:cNvPr id="301108" name="Picture 50" descr="cylinder_volume"/>
            <p:cNvPicPr>
              <a:picLocks noChangeAspect="1" noChangeArrowheads="1"/>
            </p:cNvPicPr>
            <p:nvPr/>
          </p:nvPicPr>
          <p:blipFill>
            <a:blip r:embed="rId4"/>
            <a:srcRect l="56367"/>
            <a:stretch>
              <a:fillRect/>
            </a:stretch>
          </p:blipFill>
          <p:spPr bwMode="auto">
            <a:xfrm>
              <a:off x="3200400" y="4518026"/>
              <a:ext cx="549275" cy="739774"/>
            </a:xfrm>
            <a:prstGeom prst="rect">
              <a:avLst/>
            </a:prstGeom>
            <a:noFill/>
            <a:ln w="9525">
              <a:noFill/>
              <a:miter lim="800000"/>
              <a:headEnd/>
              <a:tailEnd/>
            </a:ln>
          </p:spPr>
        </p:pic>
        <p:pic>
          <p:nvPicPr>
            <p:cNvPr id="301109" name="Picture 50" descr="cylinder_volume"/>
            <p:cNvPicPr>
              <a:picLocks noChangeAspect="1" noChangeArrowheads="1"/>
            </p:cNvPicPr>
            <p:nvPr/>
          </p:nvPicPr>
          <p:blipFill>
            <a:blip r:embed="rId4"/>
            <a:srcRect l="56367"/>
            <a:stretch>
              <a:fillRect/>
            </a:stretch>
          </p:blipFill>
          <p:spPr bwMode="auto">
            <a:xfrm>
              <a:off x="2346325" y="4800600"/>
              <a:ext cx="549275" cy="739774"/>
            </a:xfrm>
            <a:prstGeom prst="rect">
              <a:avLst/>
            </a:prstGeom>
            <a:noFill/>
            <a:ln w="9525">
              <a:noFill/>
              <a:miter lim="800000"/>
              <a:headEnd/>
              <a:tailEnd/>
            </a:ln>
          </p:spPr>
        </p:pic>
      </p:grpSp>
      <p:grpSp>
        <p:nvGrpSpPr>
          <p:cNvPr id="7" name="Group 183"/>
          <p:cNvGrpSpPr>
            <a:grpSpLocks/>
          </p:cNvGrpSpPr>
          <p:nvPr/>
        </p:nvGrpSpPr>
        <p:grpSpPr bwMode="auto">
          <a:xfrm>
            <a:off x="3124200" y="1143000"/>
            <a:ext cx="5099050" cy="990600"/>
            <a:chOff x="3124200" y="1143000"/>
            <a:chExt cx="5098669" cy="990600"/>
          </a:xfrm>
        </p:grpSpPr>
        <p:grpSp>
          <p:nvGrpSpPr>
            <p:cNvPr id="301100" name="Group 177"/>
            <p:cNvGrpSpPr>
              <a:grpSpLocks/>
            </p:cNvGrpSpPr>
            <p:nvPr/>
          </p:nvGrpSpPr>
          <p:grpSpPr bwMode="auto">
            <a:xfrm>
              <a:off x="7384625" y="1143000"/>
              <a:ext cx="838244" cy="990600"/>
              <a:chOff x="7384625" y="1143000"/>
              <a:chExt cx="838244" cy="990600"/>
            </a:xfrm>
          </p:grpSpPr>
          <p:pic>
            <p:nvPicPr>
              <p:cNvPr id="301105" name="Picture 5" descr="cylinder_volume"/>
              <p:cNvPicPr>
                <a:picLocks noChangeAspect="1" noChangeArrowheads="1"/>
              </p:cNvPicPr>
              <p:nvPr/>
            </p:nvPicPr>
            <p:blipFill>
              <a:blip r:embed="rId4"/>
              <a:srcRect r="56494"/>
              <a:stretch>
                <a:fillRect/>
              </a:stretch>
            </p:blipFill>
            <p:spPr bwMode="auto">
              <a:xfrm>
                <a:off x="7543800" y="1143000"/>
                <a:ext cx="547688" cy="739775"/>
              </a:xfrm>
              <a:prstGeom prst="rect">
                <a:avLst/>
              </a:prstGeom>
              <a:noFill/>
              <a:ln w="9525">
                <a:noFill/>
                <a:miter lim="800000"/>
                <a:headEnd/>
                <a:tailEnd/>
              </a:ln>
            </p:spPr>
          </p:pic>
          <p:sp>
            <p:nvSpPr>
              <p:cNvPr id="301106" name="TextBox 291"/>
              <p:cNvSpPr txBox="1">
                <a:spLocks noChangeArrowheads="1"/>
              </p:cNvSpPr>
              <p:nvPr/>
            </p:nvSpPr>
            <p:spPr bwMode="auto">
              <a:xfrm>
                <a:off x="7384625" y="1918156"/>
                <a:ext cx="838244"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Exchange</a:t>
                </a:r>
              </a:p>
            </p:txBody>
          </p:sp>
        </p:grpSp>
        <p:sp>
          <p:nvSpPr>
            <p:cNvPr id="301101" name="Line 22"/>
            <p:cNvSpPr>
              <a:spLocks noChangeShapeType="1"/>
            </p:cNvSpPr>
            <p:nvPr/>
          </p:nvSpPr>
          <p:spPr bwMode="auto">
            <a:xfrm>
              <a:off x="3733800" y="1371600"/>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301102" name="Group 135"/>
            <p:cNvGrpSpPr>
              <a:grpSpLocks/>
            </p:cNvGrpSpPr>
            <p:nvPr/>
          </p:nvGrpSpPr>
          <p:grpSpPr bwMode="auto">
            <a:xfrm>
              <a:off x="3124200" y="1143000"/>
              <a:ext cx="838244" cy="990600"/>
              <a:chOff x="3276556" y="1143000"/>
              <a:chExt cx="838244" cy="990600"/>
            </a:xfrm>
          </p:grpSpPr>
          <p:sp>
            <p:nvSpPr>
              <p:cNvPr id="301103" name="TextBox 291"/>
              <p:cNvSpPr txBox="1">
                <a:spLocks noChangeArrowheads="1"/>
              </p:cNvSpPr>
              <p:nvPr/>
            </p:nvSpPr>
            <p:spPr bwMode="auto">
              <a:xfrm>
                <a:off x="3276556" y="1918156"/>
                <a:ext cx="838244"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Exchange</a:t>
                </a:r>
              </a:p>
            </p:txBody>
          </p:sp>
          <p:pic>
            <p:nvPicPr>
              <p:cNvPr id="301104" name="Picture 50" descr="cylinder_volume"/>
              <p:cNvPicPr>
                <a:picLocks noChangeAspect="1" noChangeArrowheads="1"/>
              </p:cNvPicPr>
              <p:nvPr/>
            </p:nvPicPr>
            <p:blipFill>
              <a:blip r:embed="rId4"/>
              <a:srcRect l="56367"/>
              <a:stretch>
                <a:fillRect/>
              </a:stretch>
            </p:blipFill>
            <p:spPr bwMode="auto">
              <a:xfrm>
                <a:off x="3429000" y="1143000"/>
                <a:ext cx="549275" cy="739775"/>
              </a:xfrm>
              <a:prstGeom prst="rect">
                <a:avLst/>
              </a:prstGeom>
              <a:noFill/>
              <a:ln w="9525">
                <a:noFill/>
                <a:miter lim="800000"/>
                <a:headEnd/>
                <a:tailEnd/>
              </a:ln>
            </p:spPr>
          </p:pic>
        </p:grpSp>
      </p:grpSp>
      <p:grpSp>
        <p:nvGrpSpPr>
          <p:cNvPr id="10" name="Group 186"/>
          <p:cNvGrpSpPr>
            <a:grpSpLocks/>
          </p:cNvGrpSpPr>
          <p:nvPr/>
        </p:nvGrpSpPr>
        <p:grpSpPr bwMode="auto">
          <a:xfrm>
            <a:off x="3352800" y="2362200"/>
            <a:ext cx="5257800" cy="990600"/>
            <a:chOff x="3352800" y="2362200"/>
            <a:chExt cx="5257413" cy="990600"/>
          </a:xfrm>
        </p:grpSpPr>
        <p:grpSp>
          <p:nvGrpSpPr>
            <p:cNvPr id="301093" name="Group 181"/>
            <p:cNvGrpSpPr>
              <a:grpSpLocks/>
            </p:cNvGrpSpPr>
            <p:nvPr/>
          </p:nvGrpSpPr>
          <p:grpSpPr bwMode="auto">
            <a:xfrm>
              <a:off x="7613225" y="2362200"/>
              <a:ext cx="996988" cy="990600"/>
              <a:chOff x="7613225" y="2362200"/>
              <a:chExt cx="996988" cy="990600"/>
            </a:xfrm>
          </p:grpSpPr>
          <p:pic>
            <p:nvPicPr>
              <p:cNvPr id="301098" name="Picture 5" descr="cylinder_volume"/>
              <p:cNvPicPr>
                <a:picLocks noChangeAspect="1" noChangeArrowheads="1"/>
              </p:cNvPicPr>
              <p:nvPr/>
            </p:nvPicPr>
            <p:blipFill>
              <a:blip r:embed="rId4"/>
              <a:srcRect r="56494"/>
              <a:stretch>
                <a:fillRect/>
              </a:stretch>
            </p:blipFill>
            <p:spPr bwMode="auto">
              <a:xfrm>
                <a:off x="7772400" y="2362200"/>
                <a:ext cx="547688" cy="739775"/>
              </a:xfrm>
              <a:prstGeom prst="rect">
                <a:avLst/>
              </a:prstGeom>
              <a:noFill/>
              <a:ln w="9525">
                <a:noFill/>
                <a:miter lim="800000"/>
                <a:headEnd/>
                <a:tailEnd/>
              </a:ln>
            </p:spPr>
          </p:pic>
          <p:sp>
            <p:nvSpPr>
              <p:cNvPr id="301099" name="TextBox 267"/>
              <p:cNvSpPr txBox="1">
                <a:spLocks noChangeArrowheads="1"/>
              </p:cNvSpPr>
              <p:nvPr/>
            </p:nvSpPr>
            <p:spPr bwMode="auto">
              <a:xfrm>
                <a:off x="7613225" y="3137356"/>
                <a:ext cx="996988"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SharePoint</a:t>
                </a:r>
              </a:p>
            </p:txBody>
          </p:sp>
        </p:grpSp>
        <p:sp>
          <p:nvSpPr>
            <p:cNvPr id="301094" name="Line 22"/>
            <p:cNvSpPr>
              <a:spLocks noChangeShapeType="1"/>
            </p:cNvSpPr>
            <p:nvPr/>
          </p:nvSpPr>
          <p:spPr bwMode="auto">
            <a:xfrm>
              <a:off x="3962400" y="2590800"/>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301095" name="Group 133"/>
            <p:cNvGrpSpPr>
              <a:grpSpLocks/>
            </p:cNvGrpSpPr>
            <p:nvPr/>
          </p:nvGrpSpPr>
          <p:grpSpPr bwMode="auto">
            <a:xfrm>
              <a:off x="3352800" y="2362200"/>
              <a:ext cx="990527" cy="990600"/>
              <a:chOff x="3276600" y="2286000"/>
              <a:chExt cx="990527" cy="990600"/>
            </a:xfrm>
          </p:grpSpPr>
          <p:sp>
            <p:nvSpPr>
              <p:cNvPr id="301096" name="TextBox 267"/>
              <p:cNvSpPr txBox="1">
                <a:spLocks noChangeArrowheads="1"/>
              </p:cNvSpPr>
              <p:nvPr/>
            </p:nvSpPr>
            <p:spPr bwMode="auto">
              <a:xfrm>
                <a:off x="3276600" y="3061156"/>
                <a:ext cx="990527"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SharePoint</a:t>
                </a:r>
              </a:p>
            </p:txBody>
          </p:sp>
          <p:pic>
            <p:nvPicPr>
              <p:cNvPr id="301097" name="Picture 50" descr="cylinder_volume"/>
              <p:cNvPicPr>
                <a:picLocks noChangeAspect="1" noChangeArrowheads="1"/>
              </p:cNvPicPr>
              <p:nvPr/>
            </p:nvPicPr>
            <p:blipFill>
              <a:blip r:embed="rId4"/>
              <a:srcRect l="56367"/>
              <a:stretch>
                <a:fillRect/>
              </a:stretch>
            </p:blipFill>
            <p:spPr bwMode="auto">
              <a:xfrm>
                <a:off x="3429000" y="2286000"/>
                <a:ext cx="549275" cy="739775"/>
              </a:xfrm>
              <a:prstGeom prst="rect">
                <a:avLst/>
              </a:prstGeom>
              <a:noFill/>
              <a:ln w="9525">
                <a:noFill/>
                <a:miter lim="800000"/>
                <a:headEnd/>
                <a:tailEnd/>
              </a:ln>
            </p:spPr>
          </p:pic>
        </p:grpSp>
      </p:grpSp>
      <p:grpSp>
        <p:nvGrpSpPr>
          <p:cNvPr id="13" name="Group 184"/>
          <p:cNvGrpSpPr>
            <a:grpSpLocks/>
          </p:cNvGrpSpPr>
          <p:nvPr/>
        </p:nvGrpSpPr>
        <p:grpSpPr bwMode="auto">
          <a:xfrm>
            <a:off x="2063750" y="1447800"/>
            <a:ext cx="4953000" cy="1003300"/>
            <a:chOff x="2064175" y="1447800"/>
            <a:chExt cx="4952187" cy="1002990"/>
          </a:xfrm>
        </p:grpSpPr>
        <p:grpSp>
          <p:nvGrpSpPr>
            <p:cNvPr id="301086" name="Group 179"/>
            <p:cNvGrpSpPr>
              <a:grpSpLocks/>
            </p:cNvGrpSpPr>
            <p:nvPr/>
          </p:nvGrpSpPr>
          <p:grpSpPr bwMode="auto">
            <a:xfrm>
              <a:off x="6324600" y="1447800"/>
              <a:ext cx="691762" cy="977445"/>
              <a:chOff x="6324600" y="1447800"/>
              <a:chExt cx="691762" cy="977445"/>
            </a:xfrm>
          </p:grpSpPr>
          <p:pic>
            <p:nvPicPr>
              <p:cNvPr id="301091" name="Picture 5" descr="cylinder_volume"/>
              <p:cNvPicPr>
                <a:picLocks noChangeAspect="1" noChangeArrowheads="1"/>
              </p:cNvPicPr>
              <p:nvPr/>
            </p:nvPicPr>
            <p:blipFill>
              <a:blip r:embed="rId4"/>
              <a:srcRect r="56494"/>
              <a:stretch>
                <a:fillRect/>
              </a:stretch>
            </p:blipFill>
            <p:spPr bwMode="auto">
              <a:xfrm>
                <a:off x="6400800" y="1447800"/>
                <a:ext cx="547688" cy="739775"/>
              </a:xfrm>
              <a:prstGeom prst="rect">
                <a:avLst/>
              </a:prstGeom>
              <a:noFill/>
              <a:ln w="9525">
                <a:noFill/>
                <a:miter lim="800000"/>
                <a:headEnd/>
                <a:tailEnd/>
              </a:ln>
            </p:spPr>
          </p:pic>
          <p:sp>
            <p:nvSpPr>
              <p:cNvPr id="301092" name="TextBox 302"/>
              <p:cNvSpPr txBox="1">
                <a:spLocks noChangeArrowheads="1"/>
              </p:cNvSpPr>
              <p:nvPr/>
            </p:nvSpPr>
            <p:spPr bwMode="auto">
              <a:xfrm>
                <a:off x="6324600" y="2209800"/>
                <a:ext cx="691762" cy="215445"/>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Oracle</a:t>
                </a:r>
              </a:p>
            </p:txBody>
          </p:sp>
        </p:grpSp>
        <p:sp>
          <p:nvSpPr>
            <p:cNvPr id="301087" name="Line 22"/>
            <p:cNvSpPr>
              <a:spLocks noChangeShapeType="1"/>
            </p:cNvSpPr>
            <p:nvPr/>
          </p:nvSpPr>
          <p:spPr bwMode="auto">
            <a:xfrm>
              <a:off x="2590800" y="1828800"/>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301088" name="Group 132"/>
            <p:cNvGrpSpPr>
              <a:grpSpLocks/>
            </p:cNvGrpSpPr>
            <p:nvPr/>
          </p:nvGrpSpPr>
          <p:grpSpPr bwMode="auto">
            <a:xfrm>
              <a:off x="2064175" y="1447800"/>
              <a:ext cx="691762" cy="1002990"/>
              <a:chOff x="2064175" y="1447800"/>
              <a:chExt cx="691762" cy="1002992"/>
            </a:xfrm>
          </p:grpSpPr>
          <p:sp>
            <p:nvSpPr>
              <p:cNvPr id="301089" name="TextBox 302"/>
              <p:cNvSpPr txBox="1">
                <a:spLocks noChangeArrowheads="1"/>
              </p:cNvSpPr>
              <p:nvPr/>
            </p:nvSpPr>
            <p:spPr bwMode="auto">
              <a:xfrm>
                <a:off x="2064175" y="2235346"/>
                <a:ext cx="691762" cy="215446"/>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Oracle</a:t>
                </a:r>
              </a:p>
            </p:txBody>
          </p:sp>
          <p:pic>
            <p:nvPicPr>
              <p:cNvPr id="301090" name="Picture 50" descr="cylinder_volume"/>
              <p:cNvPicPr>
                <a:picLocks noChangeAspect="1" noChangeArrowheads="1"/>
              </p:cNvPicPr>
              <p:nvPr/>
            </p:nvPicPr>
            <p:blipFill>
              <a:blip r:embed="rId4"/>
              <a:srcRect l="56367"/>
              <a:stretch>
                <a:fillRect/>
              </a:stretch>
            </p:blipFill>
            <p:spPr bwMode="auto">
              <a:xfrm>
                <a:off x="2133600" y="1447800"/>
                <a:ext cx="549275" cy="739775"/>
              </a:xfrm>
              <a:prstGeom prst="rect">
                <a:avLst/>
              </a:prstGeom>
              <a:noFill/>
              <a:ln w="9525">
                <a:noFill/>
                <a:miter lim="800000"/>
                <a:headEnd/>
                <a:tailEnd/>
              </a:ln>
            </p:spPr>
          </p:pic>
        </p:grpSp>
      </p:grpSp>
      <p:sp>
        <p:nvSpPr>
          <p:cNvPr id="176" name="Line 22"/>
          <p:cNvSpPr>
            <a:spLocks noChangeShapeType="1"/>
          </p:cNvSpPr>
          <p:nvPr/>
        </p:nvSpPr>
        <p:spPr bwMode="auto">
          <a:xfrm>
            <a:off x="2819400" y="3124200"/>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16" name="Group 136"/>
          <p:cNvGrpSpPr>
            <a:grpSpLocks/>
          </p:cNvGrpSpPr>
          <p:nvPr/>
        </p:nvGrpSpPr>
        <p:grpSpPr bwMode="auto">
          <a:xfrm>
            <a:off x="2057400" y="2667000"/>
            <a:ext cx="1143000" cy="990600"/>
            <a:chOff x="1905000" y="2743200"/>
            <a:chExt cx="1143000" cy="990600"/>
          </a:xfrm>
        </p:grpSpPr>
        <p:sp>
          <p:nvSpPr>
            <p:cNvPr id="301084" name="TextBox 127"/>
            <p:cNvSpPr txBox="1">
              <a:spLocks noChangeArrowheads="1"/>
            </p:cNvSpPr>
            <p:nvPr/>
          </p:nvSpPr>
          <p:spPr bwMode="auto">
            <a:xfrm>
              <a:off x="1905000" y="3518356"/>
              <a:ext cx="1143000"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tr-TR" sz="1400"/>
                <a:t>Yeni Alan</a:t>
              </a:r>
              <a:endParaRPr lang="en-US" sz="1400"/>
            </a:p>
          </p:txBody>
        </p:sp>
        <p:pic>
          <p:nvPicPr>
            <p:cNvPr id="301085" name="Picture 50" descr="cylinder_volume"/>
            <p:cNvPicPr>
              <a:picLocks noChangeAspect="1" noChangeArrowheads="1"/>
            </p:cNvPicPr>
            <p:nvPr/>
          </p:nvPicPr>
          <p:blipFill>
            <a:blip r:embed="rId4"/>
            <a:srcRect l="56367"/>
            <a:stretch>
              <a:fillRect/>
            </a:stretch>
          </p:blipFill>
          <p:spPr bwMode="auto">
            <a:xfrm>
              <a:off x="2209800" y="2743200"/>
              <a:ext cx="549275" cy="739775"/>
            </a:xfrm>
            <a:prstGeom prst="rect">
              <a:avLst/>
            </a:prstGeom>
            <a:noFill/>
            <a:ln w="9525">
              <a:noFill/>
              <a:miter lim="800000"/>
              <a:headEnd/>
              <a:tailEnd/>
            </a:ln>
          </p:spPr>
        </p:pic>
      </p:grpSp>
      <p:sp>
        <p:nvSpPr>
          <p:cNvPr id="190" name="Rectangular Callout 189"/>
          <p:cNvSpPr/>
          <p:nvPr/>
        </p:nvSpPr>
        <p:spPr bwMode="auto">
          <a:xfrm>
            <a:off x="273050" y="3040063"/>
            <a:ext cx="1987550" cy="388937"/>
          </a:xfrm>
          <a:prstGeom prst="wedgeRectCallout">
            <a:avLst>
              <a:gd name="adj1" fmla="val 72202"/>
              <a:gd name="adj2" fmla="val -61367"/>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146304" tIns="54864" rIns="146304" bIns="82296" anchor="ctr">
            <a:spAutoFit/>
          </a:bodyPr>
          <a:lstStyle/>
          <a:p>
            <a:pPr algn="ctr">
              <a:lnSpc>
                <a:spcPct val="90000"/>
              </a:lnSpc>
              <a:buClr>
                <a:schemeClr val="accent2"/>
              </a:buClr>
              <a:buFont typeface="Wingdings 2" pitchFamily="18" charset="2"/>
              <a:buNone/>
              <a:defRPr/>
            </a:pPr>
            <a:r>
              <a:rPr lang="en-US" sz="1800" b="1" dirty="0"/>
              <a:t>LUN</a:t>
            </a:r>
            <a:r>
              <a:rPr lang="tr-TR" sz="1800" b="1" dirty="0"/>
              <a:t> Oluşturma</a:t>
            </a:r>
            <a:endParaRPr lang="en-US" sz="1800" b="1" dirty="0"/>
          </a:p>
        </p:txBody>
      </p:sp>
      <p:sp>
        <p:nvSpPr>
          <p:cNvPr id="192" name="Rectangular Callout 191"/>
          <p:cNvSpPr/>
          <p:nvPr/>
        </p:nvSpPr>
        <p:spPr bwMode="auto">
          <a:xfrm>
            <a:off x="7253288" y="3763963"/>
            <a:ext cx="1577975" cy="581025"/>
          </a:xfrm>
          <a:prstGeom prst="wedgeRectCallout">
            <a:avLst>
              <a:gd name="adj1" fmla="val -46339"/>
              <a:gd name="adj2" fmla="val -147971"/>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146304" tIns="54864" rIns="146304" bIns="82296" anchor="ctr">
            <a:spAutoFit/>
          </a:bodyPr>
          <a:lstStyle/>
          <a:p>
            <a:pPr algn="ctr">
              <a:lnSpc>
                <a:spcPct val="90000"/>
              </a:lnSpc>
              <a:buClr>
                <a:schemeClr val="accent2"/>
              </a:buClr>
              <a:buFont typeface="Wingdings 2" pitchFamily="18" charset="2"/>
              <a:buNone/>
              <a:defRPr/>
            </a:pPr>
            <a:r>
              <a:rPr lang="tr-TR" sz="1600" b="1" dirty="0"/>
              <a:t>Replika Alan </a:t>
            </a:r>
          </a:p>
          <a:p>
            <a:pPr algn="ctr">
              <a:lnSpc>
                <a:spcPct val="90000"/>
              </a:lnSpc>
              <a:buClr>
                <a:schemeClr val="accent2"/>
              </a:buClr>
              <a:buFont typeface="Wingdings 2" pitchFamily="18" charset="2"/>
              <a:buNone/>
              <a:defRPr/>
            </a:pPr>
            <a:r>
              <a:rPr lang="tr-TR" sz="1600" b="1" dirty="0"/>
              <a:t>Oluşturma</a:t>
            </a:r>
            <a:endParaRPr lang="en-US" sz="1600" b="1" dirty="0"/>
          </a:p>
        </p:txBody>
      </p:sp>
      <p:sp>
        <p:nvSpPr>
          <p:cNvPr id="189" name="Right Arrow 188"/>
          <p:cNvSpPr/>
          <p:nvPr/>
        </p:nvSpPr>
        <p:spPr bwMode="auto">
          <a:xfrm>
            <a:off x="4419600" y="4495800"/>
            <a:ext cx="1676400" cy="1066800"/>
          </a:xfrm>
          <a:prstGeom prst="rightArrow">
            <a:avLst>
              <a:gd name="adj1" fmla="val 56357"/>
              <a:gd name="adj2" fmla="val 52512"/>
            </a:avLst>
          </a:prstGeom>
          <a:gradFill flip="none" rotWithShape="1">
            <a:gsLst>
              <a:gs pos="48000">
                <a:schemeClr val="accent2"/>
              </a:gs>
              <a:gs pos="90000">
                <a:srgbClr val="B5F05E"/>
              </a:gs>
            </a:gsLst>
            <a:lin ang="17220000" scaled="0"/>
            <a:tileRect/>
          </a:gradFill>
          <a:ln>
            <a:solidFill>
              <a:schemeClr val="accent6"/>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buClr>
                <a:schemeClr val="accent2"/>
              </a:buClr>
              <a:buFont typeface="Wingdings 2" pitchFamily="33" charset="2"/>
              <a:buNone/>
              <a:defRPr/>
            </a:pPr>
            <a:r>
              <a:rPr lang="en-US" sz="1600" b="1" dirty="0">
                <a:solidFill>
                  <a:schemeClr val="bg1"/>
                </a:solidFill>
                <a:ea typeface="ＭＳ Ｐゴシック" pitchFamily="33" charset="-128"/>
                <a:cs typeface="ＭＳ Ｐゴシック" pitchFamily="33" charset="-128"/>
              </a:rPr>
              <a:t>Aggregate Mirroring</a:t>
            </a:r>
            <a:endParaRPr lang="en-US" sz="1400" b="1" dirty="0">
              <a:solidFill>
                <a:schemeClr val="bg1"/>
              </a:solidFill>
              <a:ea typeface="ＭＳ Ｐゴシック" pitchFamily="33" charset="-128"/>
              <a:cs typeface="ＭＳ Ｐゴシック" pitchFamily="33" charset="-128"/>
            </a:endParaRPr>
          </a:p>
        </p:txBody>
      </p:sp>
      <p:pic>
        <p:nvPicPr>
          <p:cNvPr id="158" name="Picture 50" descr="cylinder_volume"/>
          <p:cNvPicPr>
            <a:picLocks noChangeAspect="1" noChangeArrowheads="1"/>
          </p:cNvPicPr>
          <p:nvPr/>
        </p:nvPicPr>
        <p:blipFill>
          <a:blip r:embed="rId4"/>
          <a:srcRect l="56367"/>
          <a:stretch>
            <a:fillRect/>
          </a:stretch>
        </p:blipFill>
        <p:spPr bwMode="auto">
          <a:xfrm>
            <a:off x="2955925" y="4953000"/>
            <a:ext cx="549275" cy="739775"/>
          </a:xfrm>
          <a:prstGeom prst="rect">
            <a:avLst/>
          </a:prstGeom>
          <a:noFill/>
          <a:ln w="9525">
            <a:noFill/>
            <a:miter lim="800000"/>
            <a:headEnd/>
            <a:tailEnd/>
          </a:ln>
        </p:spPr>
      </p:pic>
      <p:sp>
        <p:nvSpPr>
          <p:cNvPr id="194" name="Rectangular Callout 193"/>
          <p:cNvSpPr/>
          <p:nvPr/>
        </p:nvSpPr>
        <p:spPr bwMode="auto">
          <a:xfrm>
            <a:off x="1377950" y="5791200"/>
            <a:ext cx="2127250" cy="387350"/>
          </a:xfrm>
          <a:prstGeom prst="wedgeRectCallout">
            <a:avLst>
              <a:gd name="adj1" fmla="val 37284"/>
              <a:gd name="adj2" fmla="val -133824"/>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46304" tIns="54864" rIns="146304" bIns="82296" anchor="ctr">
            <a:spAutoFit/>
          </a:bodyPr>
          <a:lstStyle/>
          <a:p>
            <a:pPr algn="ctr">
              <a:lnSpc>
                <a:spcPct val="90000"/>
              </a:lnSpc>
              <a:buClr>
                <a:schemeClr val="accent2"/>
              </a:buClr>
              <a:buFont typeface="Wingdings 2" pitchFamily="18" charset="2"/>
              <a:buNone/>
              <a:defRPr/>
            </a:pPr>
            <a:r>
              <a:rPr lang="tr-TR" sz="1800" b="1" dirty="0"/>
              <a:t>Yeni Alan</a:t>
            </a:r>
            <a:endParaRPr lang="en-US" sz="1800" b="1" dirty="0"/>
          </a:p>
        </p:txBody>
      </p:sp>
      <p:sp>
        <p:nvSpPr>
          <p:cNvPr id="301082" name="Slide Number Placeholder 62"/>
          <p:cNvSpPr>
            <a:spLocks noGrp="1"/>
          </p:cNvSpPr>
          <p:nvPr>
            <p:ph type="sldNum" sz="quarter" idx="10"/>
          </p:nvPr>
        </p:nvSpPr>
        <p:spPr>
          <a:noFill/>
        </p:spPr>
        <p:txBody>
          <a:bodyPr/>
          <a:lstStyle/>
          <a:p>
            <a:fld id="{C91C31E8-68E1-4A99-B9DC-0CFDBDE8FF70}" type="slidenum">
              <a:rPr lang="en-US" smtClean="0"/>
              <a:pPr/>
              <a:t>10</a:t>
            </a:fld>
            <a:endParaRPr lang="en-US" smtClean="0"/>
          </a:p>
        </p:txBody>
      </p:sp>
      <p:sp>
        <p:nvSpPr>
          <p:cNvPr id="301083" name="Footer Placeholder 63"/>
          <p:cNvSpPr>
            <a:spLocks noGrp="1"/>
          </p:cNvSpPr>
          <p:nvPr>
            <p:ph type="ftr" sz="quarter" idx="11"/>
          </p:nvPr>
        </p:nvSpPr>
        <p:spPr>
          <a:noFill/>
        </p:spPr>
        <p:txBody>
          <a:bodyPr/>
          <a:lstStyle/>
          <a:p>
            <a:r>
              <a:rPr lang="en-US" smtClean="0"/>
              <a:t>NetApp Confidential - Limited Use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500"/>
                                        <p:tgtEl>
                                          <p:spTgt spid="190"/>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9"/>
                                        </p:tgtEl>
                                      </p:cBhvr>
                                    </p:animEffect>
                                    <p:set>
                                      <p:cBhvr>
                                        <p:cTn id="42" dur="1" fill="hold">
                                          <p:stCondLst>
                                            <p:cond delay="499"/>
                                          </p:stCondLst>
                                        </p:cTn>
                                        <p:tgtEl>
                                          <p:spTgt spid="13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92"/>
                                        </p:tgtEl>
                                      </p:cBhvr>
                                    </p:animEffect>
                                    <p:set>
                                      <p:cBhvr>
                                        <p:cTn id="45" dur="1" fill="hold">
                                          <p:stCondLst>
                                            <p:cond delay="499"/>
                                          </p:stCondLst>
                                        </p:cTn>
                                        <p:tgtEl>
                                          <p:spTgt spid="19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90"/>
                                        </p:tgtEl>
                                      </p:cBhvr>
                                    </p:animEffect>
                                    <p:set>
                                      <p:cBhvr>
                                        <p:cTn id="48" dur="1" fill="hold">
                                          <p:stCondLst>
                                            <p:cond delay="499"/>
                                          </p:stCondLst>
                                        </p:cTn>
                                        <p:tgtEl>
                                          <p:spTgt spid="190"/>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65"/>
                                        </p:tgtEl>
                                        <p:attrNameLst>
                                          <p:attrName>style.visibility</p:attrName>
                                        </p:attrNameLst>
                                      </p:cBhvr>
                                      <p:to>
                                        <p:strVal val="visible"/>
                                      </p:to>
                                    </p:set>
                                    <p:animEffect transition="in" filter="fade">
                                      <p:cBhvr>
                                        <p:cTn id="52" dur="500"/>
                                        <p:tgtEl>
                                          <p:spTgt spid="165"/>
                                        </p:tgtEl>
                                      </p:cBhvr>
                                    </p:animEffect>
                                  </p:childTnLst>
                                </p:cTn>
                              </p:par>
                              <p:par>
                                <p:cTn id="53" presetID="10" presetClass="entr" presetSubtype="0" fill="hold" nodeType="with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fade">
                                      <p:cBhvr>
                                        <p:cTn id="55" dur="500"/>
                                        <p:tgtEl>
                                          <p:spTgt spid="1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9"/>
                                        </p:tgtEl>
                                        <p:attrNameLst>
                                          <p:attrName>style.visibility</p:attrName>
                                        </p:attrNameLst>
                                      </p:cBhvr>
                                      <p:to>
                                        <p:strVal val="visible"/>
                                      </p:to>
                                    </p:set>
                                    <p:animEffect transition="in" filter="fade">
                                      <p:cBhvr>
                                        <p:cTn id="58" dur="500"/>
                                        <p:tgtEl>
                                          <p:spTgt spid="189"/>
                                        </p:tgtEl>
                                      </p:cBhvr>
                                    </p:animEffect>
                                  </p:childTnLst>
                                </p:cTn>
                              </p:par>
                              <p:par>
                                <p:cTn id="59" presetID="10"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fade">
                                      <p:cBhvr>
                                        <p:cTn id="61" dur="500"/>
                                        <p:tgtEl>
                                          <p:spTgt spid="1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4"/>
                                        </p:tgtEl>
                                        <p:attrNameLst>
                                          <p:attrName>style.visibility</p:attrName>
                                        </p:attrNameLst>
                                      </p:cBhvr>
                                      <p:to>
                                        <p:strVal val="visible"/>
                                      </p:to>
                                    </p:set>
                                    <p:animEffect transition="in" filter="fade">
                                      <p:cBhvr>
                                        <p:cTn id="74" dur="500"/>
                                        <p:tgtEl>
                                          <p:spTgt spid="194"/>
                                        </p:tgtEl>
                                      </p:cBhvr>
                                    </p:animEffect>
                                  </p:childTnLst>
                                </p:cTn>
                              </p:par>
                              <p:par>
                                <p:cTn id="75" presetID="10" presetClass="entr" presetSubtype="0" fill="hold" nodeType="withEffect">
                                  <p:stCondLst>
                                    <p:cond delay="0"/>
                                  </p:stCondLst>
                                  <p:childTnLst>
                                    <p:set>
                                      <p:cBhvr>
                                        <p:cTn id="76" dur="1" fill="hold">
                                          <p:stCondLst>
                                            <p:cond delay="0"/>
                                          </p:stCondLst>
                                        </p:cTn>
                                        <p:tgtEl>
                                          <p:spTgt spid="158"/>
                                        </p:tgtEl>
                                        <p:attrNameLst>
                                          <p:attrName>style.visibility</p:attrName>
                                        </p:attrNameLst>
                                      </p:cBhvr>
                                      <p:to>
                                        <p:strVal val="visible"/>
                                      </p:to>
                                    </p:set>
                                    <p:animEffect transition="in" filter="fade">
                                      <p:cBhvr>
                                        <p:cTn id="77" dur="500"/>
                                        <p:tgtEl>
                                          <p:spTgt spid="15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5"/>
                                        </p:tgtEl>
                                        <p:attrNameLst>
                                          <p:attrName>style.visibility</p:attrName>
                                        </p:attrNameLst>
                                      </p:cBhvr>
                                      <p:to>
                                        <p:strVal val="visible"/>
                                      </p:to>
                                    </p:set>
                                    <p:animEffect transition="in" filter="fade">
                                      <p:cBhvr>
                                        <p:cTn id="82" dur="500"/>
                                        <p:tgtEl>
                                          <p:spTgt spid="195"/>
                                        </p:tgtEl>
                                      </p:cBhvr>
                                    </p:animEffect>
                                  </p:childTnLst>
                                </p:cTn>
                              </p:par>
                              <p:par>
                                <p:cTn id="83" presetID="10" presetClass="entr" presetSubtype="0" fill="hold" nodeType="withEffect">
                                  <p:stCondLst>
                                    <p:cond delay="0"/>
                                  </p:stCondLst>
                                  <p:childTnLst>
                                    <p:set>
                                      <p:cBhvr>
                                        <p:cTn id="84" dur="1" fill="hold">
                                          <p:stCondLst>
                                            <p:cond delay="0"/>
                                          </p:stCondLst>
                                        </p:cTn>
                                        <p:tgtEl>
                                          <p:spTgt spid="171"/>
                                        </p:tgtEl>
                                        <p:attrNameLst>
                                          <p:attrName>style.visibility</p:attrName>
                                        </p:attrNameLst>
                                      </p:cBhvr>
                                      <p:to>
                                        <p:strVal val="visible"/>
                                      </p:to>
                                    </p:set>
                                    <p:animEffect transition="in" filter="fade">
                                      <p:cBhvr>
                                        <p:cTn id="8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39" grpId="0" animBg="1"/>
      <p:bldP spid="139" grpId="1" animBg="1"/>
      <p:bldP spid="195" grpId="0" animBg="1"/>
      <p:bldP spid="176" grpId="0" animBg="1"/>
      <p:bldP spid="190" grpId="0" animBg="1"/>
      <p:bldP spid="190" grpId="1" animBg="1"/>
      <p:bldP spid="192" grpId="0" animBg="1"/>
      <p:bldP spid="192" grpId="1" animBg="1"/>
      <p:bldP spid="189" grpId="0" animBg="1"/>
      <p:bldP spid="1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5334000" y="3733800"/>
            <a:ext cx="3214688" cy="2068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chemeClr val="accent2"/>
              </a:buClr>
              <a:buFont typeface="Wingdings 2" pitchFamily="18" charset="2"/>
              <a:buNone/>
              <a:defRPr/>
            </a:pPr>
            <a:endParaRPr lang="en-US"/>
          </a:p>
        </p:txBody>
      </p:sp>
      <p:sp>
        <p:nvSpPr>
          <p:cNvPr id="303106" name="Rectangle 118"/>
          <p:cNvSpPr>
            <a:spLocks noGrp="1" noChangeArrowheads="1"/>
          </p:cNvSpPr>
          <p:nvPr>
            <p:ph type="title"/>
          </p:nvPr>
        </p:nvSpPr>
        <p:spPr/>
        <p:txBody>
          <a:bodyPr/>
          <a:lstStyle/>
          <a:p>
            <a:pPr eaLnBrk="1" hangingPunct="1"/>
            <a:r>
              <a:rPr lang="en-US" smtClean="0"/>
              <a:t>MetroCluster </a:t>
            </a:r>
            <a:r>
              <a:rPr lang="tr-TR" smtClean="0"/>
              <a:t>Planlı ve Plansız Durumlara karşı Koruma Sağlar</a:t>
            </a:r>
            <a:endParaRPr lang="en-US" smtClean="0"/>
          </a:p>
        </p:txBody>
      </p:sp>
      <p:sp>
        <p:nvSpPr>
          <p:cNvPr id="303107" name="Rectangle 119"/>
          <p:cNvSpPr>
            <a:spLocks noGrp="1" noChangeArrowheads="1"/>
          </p:cNvSpPr>
          <p:nvPr>
            <p:ph type="body" sz="half" idx="1"/>
          </p:nvPr>
        </p:nvSpPr>
        <p:spPr bwMode="gray">
          <a:xfrm>
            <a:off x="990600" y="1544638"/>
            <a:ext cx="3886200" cy="5353050"/>
          </a:xfrm>
        </p:spPr>
        <p:txBody>
          <a:bodyPr/>
          <a:lstStyle/>
          <a:p>
            <a:pPr eaLnBrk="1" hangingPunct="1"/>
            <a:r>
              <a:rPr lang="tr-TR" sz="2400" smtClean="0"/>
              <a:t>Sistemi kapatmadan Upgrade ve Update</a:t>
            </a:r>
            <a:endParaRPr lang="en-US" sz="2400" smtClean="0"/>
          </a:p>
          <a:p>
            <a:pPr eaLnBrk="1" hangingPunct="1"/>
            <a:r>
              <a:rPr lang="tr-TR" sz="2400" smtClean="0"/>
              <a:t>Uygulamalar her zaman Çalışır Durumda</a:t>
            </a:r>
            <a:endParaRPr lang="en-US" sz="2400" smtClean="0"/>
          </a:p>
          <a:p>
            <a:pPr eaLnBrk="1" hangingPunct="1"/>
            <a:r>
              <a:rPr lang="tr-TR" sz="2400" smtClean="0"/>
              <a:t>Upgrade için sistem Durma zamanı yok</a:t>
            </a:r>
            <a:endParaRPr lang="en-US" sz="2400" smtClean="0"/>
          </a:p>
          <a:p>
            <a:pPr eaLnBrk="1" hangingPunct="1"/>
            <a:r>
              <a:rPr lang="tr-TR" sz="2400" smtClean="0"/>
              <a:t>İstenirse Downgrade imkanı</a:t>
            </a:r>
            <a:endParaRPr lang="en-US" sz="2400" smtClean="0"/>
          </a:p>
          <a:p>
            <a:pPr eaLnBrk="1" hangingPunct="1"/>
            <a:endParaRPr lang="en-US" sz="2400" smtClean="0"/>
          </a:p>
        </p:txBody>
      </p:sp>
      <p:pic>
        <p:nvPicPr>
          <p:cNvPr id="303108" name="Picture 37" descr="Switch_generic"/>
          <p:cNvPicPr>
            <a:picLocks noChangeAspect="1" noChangeArrowheads="1"/>
          </p:cNvPicPr>
          <p:nvPr/>
        </p:nvPicPr>
        <p:blipFill>
          <a:blip r:embed="rId3"/>
          <a:srcRect/>
          <a:stretch>
            <a:fillRect/>
          </a:stretch>
        </p:blipFill>
        <p:spPr bwMode="gray">
          <a:xfrm>
            <a:off x="6842125" y="3335338"/>
            <a:ext cx="1003300" cy="139700"/>
          </a:xfrm>
          <a:prstGeom prst="rect">
            <a:avLst/>
          </a:prstGeom>
          <a:noFill/>
          <a:ln w="9525">
            <a:noFill/>
            <a:miter lim="800000"/>
            <a:headEnd/>
            <a:tailEnd/>
          </a:ln>
        </p:spPr>
      </p:pic>
      <p:pic>
        <p:nvPicPr>
          <p:cNvPr id="303109" name="Picture 37" descr="Switch_generic"/>
          <p:cNvPicPr>
            <a:picLocks noChangeAspect="1" noChangeArrowheads="1"/>
          </p:cNvPicPr>
          <p:nvPr/>
        </p:nvPicPr>
        <p:blipFill>
          <a:blip r:embed="rId3"/>
          <a:srcRect/>
          <a:stretch>
            <a:fillRect/>
          </a:stretch>
        </p:blipFill>
        <p:spPr bwMode="gray">
          <a:xfrm>
            <a:off x="5661025" y="3335338"/>
            <a:ext cx="1003300" cy="139700"/>
          </a:xfrm>
          <a:prstGeom prst="rect">
            <a:avLst/>
          </a:prstGeom>
          <a:noFill/>
          <a:ln w="9525">
            <a:noFill/>
            <a:miter lim="800000"/>
            <a:headEnd/>
            <a:tailEnd/>
          </a:ln>
        </p:spPr>
      </p:pic>
      <p:cxnSp>
        <p:nvCxnSpPr>
          <p:cNvPr id="303110" name="Straight Connector 76"/>
          <p:cNvCxnSpPr>
            <a:cxnSpLocks noChangeShapeType="1"/>
          </p:cNvCxnSpPr>
          <p:nvPr/>
        </p:nvCxnSpPr>
        <p:spPr bwMode="gray">
          <a:xfrm>
            <a:off x="6343650" y="4614863"/>
            <a:ext cx="787400" cy="1587"/>
          </a:xfrm>
          <a:prstGeom prst="line">
            <a:avLst/>
          </a:prstGeom>
          <a:noFill/>
          <a:ln w="28575" algn="ctr">
            <a:solidFill>
              <a:schemeClr val="bg2"/>
            </a:solidFill>
            <a:round/>
            <a:headEnd/>
            <a:tailEnd/>
          </a:ln>
        </p:spPr>
      </p:cxnSp>
      <p:cxnSp>
        <p:nvCxnSpPr>
          <p:cNvPr id="303111" name="Straight Connector 77"/>
          <p:cNvCxnSpPr>
            <a:cxnSpLocks noChangeShapeType="1"/>
          </p:cNvCxnSpPr>
          <p:nvPr/>
        </p:nvCxnSpPr>
        <p:spPr bwMode="gray">
          <a:xfrm>
            <a:off x="6343650" y="4741863"/>
            <a:ext cx="787400" cy="1587"/>
          </a:xfrm>
          <a:prstGeom prst="line">
            <a:avLst/>
          </a:prstGeom>
          <a:noFill/>
          <a:ln w="28575" algn="ctr">
            <a:solidFill>
              <a:schemeClr val="bg2"/>
            </a:solidFill>
            <a:round/>
            <a:headEnd/>
            <a:tailEnd/>
          </a:ln>
        </p:spPr>
      </p:cxnSp>
      <p:pic>
        <p:nvPicPr>
          <p:cNvPr id="303112" name="Picture 43" descr="FAS6000_cab"/>
          <p:cNvPicPr>
            <a:picLocks noChangeAspect="1" noChangeArrowheads="1"/>
          </p:cNvPicPr>
          <p:nvPr/>
        </p:nvPicPr>
        <p:blipFill>
          <a:blip r:embed="rId4"/>
          <a:srcRect/>
          <a:stretch>
            <a:fillRect/>
          </a:stretch>
        </p:blipFill>
        <p:spPr bwMode="gray">
          <a:xfrm>
            <a:off x="5938838" y="3871913"/>
            <a:ext cx="447675" cy="1595437"/>
          </a:xfrm>
          <a:prstGeom prst="rect">
            <a:avLst/>
          </a:prstGeom>
          <a:noFill/>
          <a:ln w="9525">
            <a:noFill/>
            <a:miter lim="800000"/>
            <a:headEnd/>
            <a:tailEnd/>
          </a:ln>
        </p:spPr>
      </p:pic>
      <p:pic>
        <p:nvPicPr>
          <p:cNvPr id="303113" name="Picture 43" descr="FAS6000_cab"/>
          <p:cNvPicPr>
            <a:picLocks noChangeAspect="1" noChangeArrowheads="1"/>
          </p:cNvPicPr>
          <p:nvPr/>
        </p:nvPicPr>
        <p:blipFill>
          <a:blip r:embed="rId4"/>
          <a:srcRect/>
          <a:stretch>
            <a:fillRect/>
          </a:stretch>
        </p:blipFill>
        <p:spPr bwMode="gray">
          <a:xfrm>
            <a:off x="7119938" y="3871913"/>
            <a:ext cx="446087" cy="1593850"/>
          </a:xfrm>
          <a:prstGeom prst="rect">
            <a:avLst/>
          </a:prstGeom>
          <a:noFill/>
          <a:ln w="9525">
            <a:noFill/>
            <a:miter lim="800000"/>
            <a:headEnd/>
            <a:tailEnd/>
          </a:ln>
        </p:spPr>
      </p:pic>
      <p:cxnSp>
        <p:nvCxnSpPr>
          <p:cNvPr id="303114" name="AutoShape 49"/>
          <p:cNvCxnSpPr>
            <a:cxnSpLocks noChangeShapeType="1"/>
          </p:cNvCxnSpPr>
          <p:nvPr/>
        </p:nvCxnSpPr>
        <p:spPr bwMode="gray">
          <a:xfrm>
            <a:off x="6162675" y="3475038"/>
            <a:ext cx="0" cy="396875"/>
          </a:xfrm>
          <a:prstGeom prst="straightConnector1">
            <a:avLst/>
          </a:prstGeom>
          <a:noFill/>
          <a:ln w="19050">
            <a:solidFill>
              <a:schemeClr val="tx2"/>
            </a:solidFill>
            <a:round/>
            <a:headEnd/>
            <a:tailEnd/>
          </a:ln>
        </p:spPr>
      </p:cxnSp>
      <p:cxnSp>
        <p:nvCxnSpPr>
          <p:cNvPr id="303115" name="AutoShape 50"/>
          <p:cNvCxnSpPr>
            <a:cxnSpLocks noChangeShapeType="1"/>
          </p:cNvCxnSpPr>
          <p:nvPr/>
        </p:nvCxnSpPr>
        <p:spPr bwMode="gray">
          <a:xfrm>
            <a:off x="6162675" y="3475038"/>
            <a:ext cx="1181100" cy="396875"/>
          </a:xfrm>
          <a:prstGeom prst="straightConnector1">
            <a:avLst/>
          </a:prstGeom>
          <a:noFill/>
          <a:ln w="19050">
            <a:solidFill>
              <a:schemeClr val="tx2"/>
            </a:solidFill>
            <a:round/>
            <a:headEnd/>
            <a:tailEnd/>
          </a:ln>
        </p:spPr>
      </p:cxnSp>
      <p:cxnSp>
        <p:nvCxnSpPr>
          <p:cNvPr id="303116" name="AutoShape 51"/>
          <p:cNvCxnSpPr>
            <a:cxnSpLocks noChangeShapeType="1"/>
          </p:cNvCxnSpPr>
          <p:nvPr/>
        </p:nvCxnSpPr>
        <p:spPr bwMode="gray">
          <a:xfrm flipH="1" flipV="1">
            <a:off x="5986463" y="2451100"/>
            <a:ext cx="176212" cy="884238"/>
          </a:xfrm>
          <a:prstGeom prst="straightConnector1">
            <a:avLst/>
          </a:prstGeom>
          <a:noFill/>
          <a:ln w="19050">
            <a:solidFill>
              <a:schemeClr val="tx2"/>
            </a:solidFill>
            <a:round/>
            <a:headEnd/>
            <a:tailEnd/>
          </a:ln>
        </p:spPr>
      </p:cxnSp>
      <p:cxnSp>
        <p:nvCxnSpPr>
          <p:cNvPr id="303117" name="AutoShape 52"/>
          <p:cNvCxnSpPr>
            <a:cxnSpLocks noChangeShapeType="1"/>
          </p:cNvCxnSpPr>
          <p:nvPr/>
        </p:nvCxnSpPr>
        <p:spPr bwMode="gray">
          <a:xfrm flipV="1">
            <a:off x="6162675" y="2305050"/>
            <a:ext cx="206375" cy="1030288"/>
          </a:xfrm>
          <a:prstGeom prst="straightConnector1">
            <a:avLst/>
          </a:prstGeom>
          <a:noFill/>
          <a:ln w="19050">
            <a:solidFill>
              <a:schemeClr val="tx2"/>
            </a:solidFill>
            <a:round/>
            <a:headEnd/>
            <a:tailEnd/>
          </a:ln>
        </p:spPr>
      </p:cxnSp>
      <p:cxnSp>
        <p:nvCxnSpPr>
          <p:cNvPr id="303118" name="AutoShape 53"/>
          <p:cNvCxnSpPr>
            <a:cxnSpLocks noChangeShapeType="1"/>
          </p:cNvCxnSpPr>
          <p:nvPr/>
        </p:nvCxnSpPr>
        <p:spPr bwMode="gray">
          <a:xfrm flipV="1">
            <a:off x="6162675" y="2157413"/>
            <a:ext cx="590550" cy="1177925"/>
          </a:xfrm>
          <a:prstGeom prst="straightConnector1">
            <a:avLst/>
          </a:prstGeom>
          <a:noFill/>
          <a:ln w="19050">
            <a:solidFill>
              <a:schemeClr val="tx2"/>
            </a:solidFill>
            <a:round/>
            <a:headEnd/>
            <a:tailEnd/>
          </a:ln>
        </p:spPr>
      </p:cxnSp>
      <p:cxnSp>
        <p:nvCxnSpPr>
          <p:cNvPr id="303119" name="AutoShape 54"/>
          <p:cNvCxnSpPr>
            <a:cxnSpLocks noChangeShapeType="1"/>
          </p:cNvCxnSpPr>
          <p:nvPr/>
        </p:nvCxnSpPr>
        <p:spPr bwMode="gray">
          <a:xfrm flipV="1">
            <a:off x="6162675" y="2305050"/>
            <a:ext cx="974725" cy="1030288"/>
          </a:xfrm>
          <a:prstGeom prst="straightConnector1">
            <a:avLst/>
          </a:prstGeom>
          <a:noFill/>
          <a:ln w="19050">
            <a:solidFill>
              <a:schemeClr val="tx2"/>
            </a:solidFill>
            <a:round/>
            <a:headEnd/>
            <a:tailEnd/>
          </a:ln>
        </p:spPr>
      </p:cxnSp>
      <p:cxnSp>
        <p:nvCxnSpPr>
          <p:cNvPr id="303120" name="AutoShape 55"/>
          <p:cNvCxnSpPr>
            <a:cxnSpLocks noChangeShapeType="1"/>
          </p:cNvCxnSpPr>
          <p:nvPr/>
        </p:nvCxnSpPr>
        <p:spPr bwMode="gray">
          <a:xfrm flipV="1">
            <a:off x="6162675" y="2451100"/>
            <a:ext cx="1358900" cy="884238"/>
          </a:xfrm>
          <a:prstGeom prst="straightConnector1">
            <a:avLst/>
          </a:prstGeom>
          <a:noFill/>
          <a:ln w="19050">
            <a:solidFill>
              <a:schemeClr val="tx2"/>
            </a:solidFill>
            <a:round/>
            <a:headEnd/>
            <a:tailEnd/>
          </a:ln>
        </p:spPr>
      </p:cxnSp>
      <p:cxnSp>
        <p:nvCxnSpPr>
          <p:cNvPr id="303121" name="AutoShape 56"/>
          <p:cNvCxnSpPr>
            <a:cxnSpLocks noChangeShapeType="1"/>
          </p:cNvCxnSpPr>
          <p:nvPr/>
        </p:nvCxnSpPr>
        <p:spPr bwMode="gray">
          <a:xfrm>
            <a:off x="7343775" y="3475038"/>
            <a:ext cx="0" cy="396875"/>
          </a:xfrm>
          <a:prstGeom prst="straightConnector1">
            <a:avLst/>
          </a:prstGeom>
          <a:noFill/>
          <a:ln w="19050">
            <a:solidFill>
              <a:schemeClr val="accent1"/>
            </a:solidFill>
            <a:round/>
            <a:headEnd/>
            <a:tailEnd/>
          </a:ln>
        </p:spPr>
      </p:cxnSp>
      <p:cxnSp>
        <p:nvCxnSpPr>
          <p:cNvPr id="303122" name="AutoShape 57"/>
          <p:cNvCxnSpPr>
            <a:cxnSpLocks noChangeShapeType="1"/>
          </p:cNvCxnSpPr>
          <p:nvPr/>
        </p:nvCxnSpPr>
        <p:spPr bwMode="gray">
          <a:xfrm flipH="1">
            <a:off x="6162675" y="3475038"/>
            <a:ext cx="1181100" cy="396875"/>
          </a:xfrm>
          <a:prstGeom prst="straightConnector1">
            <a:avLst/>
          </a:prstGeom>
          <a:noFill/>
          <a:ln w="19050">
            <a:solidFill>
              <a:schemeClr val="accent1"/>
            </a:solidFill>
            <a:round/>
            <a:headEnd/>
            <a:tailEnd/>
          </a:ln>
        </p:spPr>
      </p:cxnSp>
      <p:cxnSp>
        <p:nvCxnSpPr>
          <p:cNvPr id="303123" name="AutoShape 58"/>
          <p:cNvCxnSpPr>
            <a:cxnSpLocks noChangeShapeType="1"/>
          </p:cNvCxnSpPr>
          <p:nvPr/>
        </p:nvCxnSpPr>
        <p:spPr bwMode="gray">
          <a:xfrm flipH="1">
            <a:off x="7343775" y="2451100"/>
            <a:ext cx="177800" cy="884238"/>
          </a:xfrm>
          <a:prstGeom prst="straightConnector1">
            <a:avLst/>
          </a:prstGeom>
          <a:noFill/>
          <a:ln w="19050">
            <a:solidFill>
              <a:schemeClr val="accent1"/>
            </a:solidFill>
            <a:round/>
            <a:headEnd/>
            <a:tailEnd/>
          </a:ln>
        </p:spPr>
      </p:cxnSp>
      <p:cxnSp>
        <p:nvCxnSpPr>
          <p:cNvPr id="303124" name="AutoShape 59"/>
          <p:cNvCxnSpPr>
            <a:cxnSpLocks noChangeShapeType="1"/>
          </p:cNvCxnSpPr>
          <p:nvPr/>
        </p:nvCxnSpPr>
        <p:spPr bwMode="gray">
          <a:xfrm>
            <a:off x="7137400" y="2305050"/>
            <a:ext cx="206375" cy="1030288"/>
          </a:xfrm>
          <a:prstGeom prst="straightConnector1">
            <a:avLst/>
          </a:prstGeom>
          <a:noFill/>
          <a:ln w="19050">
            <a:solidFill>
              <a:schemeClr val="accent1"/>
            </a:solidFill>
            <a:round/>
            <a:headEnd/>
            <a:tailEnd/>
          </a:ln>
        </p:spPr>
      </p:cxnSp>
      <p:cxnSp>
        <p:nvCxnSpPr>
          <p:cNvPr id="303125" name="AutoShape 60"/>
          <p:cNvCxnSpPr>
            <a:cxnSpLocks noChangeShapeType="1"/>
          </p:cNvCxnSpPr>
          <p:nvPr/>
        </p:nvCxnSpPr>
        <p:spPr bwMode="gray">
          <a:xfrm>
            <a:off x="6753225" y="2157413"/>
            <a:ext cx="590550" cy="1177925"/>
          </a:xfrm>
          <a:prstGeom prst="straightConnector1">
            <a:avLst/>
          </a:prstGeom>
          <a:noFill/>
          <a:ln w="19050">
            <a:solidFill>
              <a:schemeClr val="accent1"/>
            </a:solidFill>
            <a:round/>
            <a:headEnd/>
            <a:tailEnd/>
          </a:ln>
        </p:spPr>
      </p:cxnSp>
      <p:cxnSp>
        <p:nvCxnSpPr>
          <p:cNvPr id="303126" name="AutoShape 61"/>
          <p:cNvCxnSpPr>
            <a:cxnSpLocks noChangeShapeType="1"/>
          </p:cNvCxnSpPr>
          <p:nvPr/>
        </p:nvCxnSpPr>
        <p:spPr bwMode="gray">
          <a:xfrm>
            <a:off x="6369050" y="2305050"/>
            <a:ext cx="974725" cy="1030288"/>
          </a:xfrm>
          <a:prstGeom prst="straightConnector1">
            <a:avLst/>
          </a:prstGeom>
          <a:noFill/>
          <a:ln w="19050">
            <a:solidFill>
              <a:schemeClr val="accent1"/>
            </a:solidFill>
            <a:round/>
            <a:headEnd/>
            <a:tailEnd/>
          </a:ln>
        </p:spPr>
      </p:cxnSp>
      <p:cxnSp>
        <p:nvCxnSpPr>
          <p:cNvPr id="303127" name="AutoShape 62"/>
          <p:cNvCxnSpPr>
            <a:cxnSpLocks noChangeShapeType="1"/>
          </p:cNvCxnSpPr>
          <p:nvPr/>
        </p:nvCxnSpPr>
        <p:spPr bwMode="gray">
          <a:xfrm>
            <a:off x="5986463" y="2451100"/>
            <a:ext cx="1357312" cy="884238"/>
          </a:xfrm>
          <a:prstGeom prst="straightConnector1">
            <a:avLst/>
          </a:prstGeom>
          <a:noFill/>
          <a:ln w="19050">
            <a:solidFill>
              <a:schemeClr val="accent1"/>
            </a:solidFill>
            <a:round/>
            <a:headEnd/>
            <a:tailEnd/>
          </a:ln>
        </p:spPr>
      </p:cxnSp>
      <p:pic>
        <p:nvPicPr>
          <p:cNvPr id="303128" name="Picture 93" descr="Server_generic"/>
          <p:cNvPicPr>
            <a:picLocks noChangeAspect="1" noChangeArrowheads="1"/>
          </p:cNvPicPr>
          <p:nvPr/>
        </p:nvPicPr>
        <p:blipFill>
          <a:blip r:embed="rId5"/>
          <a:srcRect/>
          <a:stretch>
            <a:fillRect/>
          </a:stretch>
        </p:blipFill>
        <p:spPr bwMode="gray">
          <a:xfrm>
            <a:off x="5829300" y="1970088"/>
            <a:ext cx="312738" cy="481012"/>
          </a:xfrm>
          <a:prstGeom prst="rect">
            <a:avLst/>
          </a:prstGeom>
          <a:noFill/>
          <a:ln w="9525">
            <a:noFill/>
            <a:miter lim="800000"/>
            <a:headEnd/>
            <a:tailEnd/>
          </a:ln>
        </p:spPr>
      </p:pic>
      <p:pic>
        <p:nvPicPr>
          <p:cNvPr id="303129" name="Picture 93" descr="Server_generic"/>
          <p:cNvPicPr>
            <a:picLocks noChangeAspect="1" noChangeArrowheads="1"/>
          </p:cNvPicPr>
          <p:nvPr/>
        </p:nvPicPr>
        <p:blipFill>
          <a:blip r:embed="rId5"/>
          <a:srcRect/>
          <a:stretch>
            <a:fillRect/>
          </a:stretch>
        </p:blipFill>
        <p:spPr bwMode="gray">
          <a:xfrm>
            <a:off x="6211888" y="1822450"/>
            <a:ext cx="312737" cy="482600"/>
          </a:xfrm>
          <a:prstGeom prst="rect">
            <a:avLst/>
          </a:prstGeom>
          <a:noFill/>
          <a:ln w="9525">
            <a:noFill/>
            <a:miter lim="800000"/>
            <a:headEnd/>
            <a:tailEnd/>
          </a:ln>
        </p:spPr>
      </p:pic>
      <p:pic>
        <p:nvPicPr>
          <p:cNvPr id="303130" name="Picture 93" descr="Server_generic"/>
          <p:cNvPicPr>
            <a:picLocks noChangeAspect="1" noChangeArrowheads="1"/>
          </p:cNvPicPr>
          <p:nvPr/>
        </p:nvPicPr>
        <p:blipFill>
          <a:blip r:embed="rId5"/>
          <a:srcRect/>
          <a:stretch>
            <a:fillRect/>
          </a:stretch>
        </p:blipFill>
        <p:spPr bwMode="gray">
          <a:xfrm>
            <a:off x="6596063" y="1676400"/>
            <a:ext cx="312737" cy="481013"/>
          </a:xfrm>
          <a:prstGeom prst="rect">
            <a:avLst/>
          </a:prstGeom>
          <a:noFill/>
          <a:ln w="9525">
            <a:noFill/>
            <a:miter lim="800000"/>
            <a:headEnd/>
            <a:tailEnd/>
          </a:ln>
        </p:spPr>
      </p:pic>
      <p:pic>
        <p:nvPicPr>
          <p:cNvPr id="303131" name="Picture 93" descr="Server_generic"/>
          <p:cNvPicPr>
            <a:picLocks noChangeAspect="1" noChangeArrowheads="1"/>
          </p:cNvPicPr>
          <p:nvPr/>
        </p:nvPicPr>
        <p:blipFill>
          <a:blip r:embed="rId5"/>
          <a:srcRect/>
          <a:stretch>
            <a:fillRect/>
          </a:stretch>
        </p:blipFill>
        <p:spPr bwMode="gray">
          <a:xfrm>
            <a:off x="6980238" y="1822450"/>
            <a:ext cx="312737" cy="482600"/>
          </a:xfrm>
          <a:prstGeom prst="rect">
            <a:avLst/>
          </a:prstGeom>
          <a:noFill/>
          <a:ln w="9525">
            <a:noFill/>
            <a:miter lim="800000"/>
            <a:headEnd/>
            <a:tailEnd/>
          </a:ln>
        </p:spPr>
      </p:pic>
      <p:pic>
        <p:nvPicPr>
          <p:cNvPr id="303132" name="Picture 93" descr="Server_generic"/>
          <p:cNvPicPr>
            <a:picLocks noChangeAspect="1" noChangeArrowheads="1"/>
          </p:cNvPicPr>
          <p:nvPr/>
        </p:nvPicPr>
        <p:blipFill>
          <a:blip r:embed="rId5"/>
          <a:srcRect/>
          <a:stretch>
            <a:fillRect/>
          </a:stretch>
        </p:blipFill>
        <p:spPr bwMode="gray">
          <a:xfrm>
            <a:off x="7364413" y="1970088"/>
            <a:ext cx="312737" cy="481012"/>
          </a:xfrm>
          <a:prstGeom prst="rect">
            <a:avLst/>
          </a:prstGeom>
          <a:noFill/>
          <a:ln w="9525">
            <a:noFill/>
            <a:miter lim="800000"/>
            <a:headEnd/>
            <a:tailEnd/>
          </a:ln>
        </p:spPr>
      </p:pic>
      <p:grpSp>
        <p:nvGrpSpPr>
          <p:cNvPr id="2" name="Group 121"/>
          <p:cNvGrpSpPr>
            <a:grpSpLocks/>
          </p:cNvGrpSpPr>
          <p:nvPr/>
        </p:nvGrpSpPr>
        <p:grpSpPr bwMode="auto">
          <a:xfrm>
            <a:off x="7118350" y="4379913"/>
            <a:ext cx="1284288" cy="701675"/>
            <a:chOff x="4658" y="2494"/>
            <a:chExt cx="809" cy="442"/>
          </a:xfrm>
        </p:grpSpPr>
        <p:sp>
          <p:nvSpPr>
            <p:cNvPr id="303139" name="Rectangle 39"/>
            <p:cNvSpPr>
              <a:spLocks noChangeArrowheads="1"/>
            </p:cNvSpPr>
            <p:nvPr/>
          </p:nvSpPr>
          <p:spPr bwMode="gray">
            <a:xfrm>
              <a:off x="4658" y="2614"/>
              <a:ext cx="277" cy="139"/>
            </a:xfrm>
            <a:prstGeom prst="rect">
              <a:avLst/>
            </a:prstGeom>
            <a:solidFill>
              <a:schemeClr val="folHlink">
                <a:alpha val="63921"/>
              </a:schemeClr>
            </a:solidFill>
            <a:ln w="9525" algn="ctr">
              <a:solidFill>
                <a:schemeClr val="folHlink"/>
              </a:solidFill>
              <a:round/>
              <a:headEnd/>
              <a:tailEnd/>
            </a:ln>
          </p:spPr>
          <p:txBody>
            <a:bodyPr wrap="none" anchor="ctr"/>
            <a:lstStyle/>
            <a:p>
              <a:pPr algn="ctr">
                <a:buClr>
                  <a:schemeClr val="accent2"/>
                </a:buClr>
                <a:buFont typeface="Wingdings 2" pitchFamily="18" charset="2"/>
                <a:buNone/>
              </a:pPr>
              <a:endParaRPr lang="tr-TR"/>
            </a:p>
          </p:txBody>
        </p:sp>
        <p:sp>
          <p:nvSpPr>
            <p:cNvPr id="303140" name="TextBox 51"/>
            <p:cNvSpPr txBox="1">
              <a:spLocks noChangeArrowheads="1"/>
            </p:cNvSpPr>
            <p:nvPr/>
          </p:nvSpPr>
          <p:spPr bwMode="gray">
            <a:xfrm>
              <a:off x="5005" y="2494"/>
              <a:ext cx="462" cy="442"/>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en-US" sz="1000"/>
                <a:t>Offline for</a:t>
              </a:r>
            </a:p>
            <a:p>
              <a:pPr algn="ctr">
                <a:buClr>
                  <a:schemeClr val="accent2"/>
                </a:buClr>
                <a:buFont typeface="Wingdings 2" pitchFamily="18" charset="2"/>
                <a:buNone/>
              </a:pPr>
              <a:r>
                <a:rPr lang="en-US" sz="1000"/>
                <a:t>Software/</a:t>
              </a:r>
            </a:p>
            <a:p>
              <a:pPr algn="ctr">
                <a:buClr>
                  <a:schemeClr val="accent2"/>
                </a:buClr>
                <a:buFont typeface="Wingdings 2" pitchFamily="18" charset="2"/>
                <a:buNone/>
              </a:pPr>
              <a:r>
                <a:rPr lang="en-US" sz="1000"/>
                <a:t>Hardware</a:t>
              </a:r>
            </a:p>
            <a:p>
              <a:pPr algn="ctr">
                <a:buClr>
                  <a:schemeClr val="accent2"/>
                </a:buClr>
                <a:buFont typeface="Wingdings 2" pitchFamily="18" charset="2"/>
                <a:buNone/>
              </a:pPr>
              <a:r>
                <a:rPr lang="en-US" sz="1000"/>
                <a:t>Update</a:t>
              </a:r>
            </a:p>
          </p:txBody>
        </p:sp>
      </p:grpSp>
      <p:sp>
        <p:nvSpPr>
          <p:cNvPr id="62" name="Rectangle 61"/>
          <p:cNvSpPr>
            <a:spLocks noChangeArrowheads="1"/>
          </p:cNvSpPr>
          <p:nvPr/>
        </p:nvSpPr>
        <p:spPr bwMode="gray">
          <a:xfrm>
            <a:off x="7431088" y="2647950"/>
            <a:ext cx="1244600" cy="396875"/>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en-US" sz="1000"/>
              <a:t>Upgrade Complete</a:t>
            </a:r>
          </a:p>
          <a:p>
            <a:pPr algn="ctr">
              <a:buClr>
                <a:schemeClr val="accent2"/>
              </a:buClr>
              <a:buFont typeface="Wingdings 2" pitchFamily="18" charset="2"/>
              <a:buNone/>
            </a:pPr>
            <a:r>
              <a:rPr lang="en-US" sz="1000"/>
              <a:t>Service Restored</a:t>
            </a:r>
          </a:p>
        </p:txBody>
      </p:sp>
      <p:sp>
        <p:nvSpPr>
          <p:cNvPr id="303135" name="Left-Right Arrow 41"/>
          <p:cNvSpPr>
            <a:spLocks noChangeArrowheads="1"/>
          </p:cNvSpPr>
          <p:nvPr/>
        </p:nvSpPr>
        <p:spPr bwMode="gray">
          <a:xfrm rot="-3729979">
            <a:off x="5826125" y="2632076"/>
            <a:ext cx="1228725" cy="285750"/>
          </a:xfrm>
          <a:prstGeom prst="leftRightArrow">
            <a:avLst>
              <a:gd name="adj1" fmla="val 50000"/>
              <a:gd name="adj2" fmla="val 45608"/>
            </a:avLst>
          </a:prstGeom>
          <a:solidFill>
            <a:schemeClr val="accent2"/>
          </a:solidFill>
          <a:ln w="19050" algn="ctr">
            <a:solidFill>
              <a:schemeClr val="bg2"/>
            </a:solidFill>
            <a:round/>
            <a:headEnd/>
            <a:tailEnd/>
          </a:ln>
        </p:spPr>
        <p:txBody>
          <a:bodyPr vert="eaVert" wrap="none" anchor="ctr"/>
          <a:lstStyle/>
          <a:p>
            <a:pPr algn="ctr">
              <a:buClr>
                <a:schemeClr val="accent2"/>
              </a:buClr>
              <a:buFont typeface="Wingdings 2" pitchFamily="18" charset="2"/>
              <a:buNone/>
            </a:pPr>
            <a:endParaRPr lang="tr-TR"/>
          </a:p>
        </p:txBody>
      </p:sp>
      <p:sp>
        <p:nvSpPr>
          <p:cNvPr id="303136" name="Left-Right Arrow 42"/>
          <p:cNvSpPr>
            <a:spLocks noChangeArrowheads="1"/>
          </p:cNvSpPr>
          <p:nvPr/>
        </p:nvSpPr>
        <p:spPr bwMode="gray">
          <a:xfrm>
            <a:off x="6394450" y="4535488"/>
            <a:ext cx="715963" cy="287337"/>
          </a:xfrm>
          <a:prstGeom prst="leftRightArrow">
            <a:avLst>
              <a:gd name="adj1" fmla="val 50278"/>
              <a:gd name="adj2" fmla="val 46962"/>
            </a:avLst>
          </a:prstGeom>
          <a:solidFill>
            <a:schemeClr val="accent2"/>
          </a:solidFill>
          <a:ln w="19050" algn="ctr">
            <a:solidFill>
              <a:schemeClr val="bg2"/>
            </a:solidFill>
            <a:round/>
            <a:headEnd/>
            <a:tailEnd/>
          </a:ln>
        </p:spPr>
        <p:txBody>
          <a:bodyPr wrap="none" anchor="ctr"/>
          <a:lstStyle/>
          <a:p>
            <a:pPr algn="ctr">
              <a:buClr>
                <a:schemeClr val="accent2"/>
              </a:buClr>
              <a:buFont typeface="Wingdings 2" pitchFamily="18" charset="2"/>
              <a:buNone/>
            </a:pPr>
            <a:endParaRPr lang="tr-TR"/>
          </a:p>
        </p:txBody>
      </p:sp>
      <p:sp>
        <p:nvSpPr>
          <p:cNvPr id="303137" name="Rectangle 75"/>
          <p:cNvSpPr>
            <a:spLocks noChangeArrowheads="1"/>
          </p:cNvSpPr>
          <p:nvPr/>
        </p:nvSpPr>
        <p:spPr bwMode="gray">
          <a:xfrm>
            <a:off x="6173788" y="5516563"/>
            <a:ext cx="1122362" cy="274637"/>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en-US" sz="1200" b="1"/>
              <a:t>MetroCluster</a:t>
            </a:r>
          </a:p>
        </p:txBody>
      </p:sp>
      <p:sp>
        <p:nvSpPr>
          <p:cNvPr id="44" name="Left-Right Arrow 43"/>
          <p:cNvSpPr>
            <a:spLocks noChangeArrowheads="1"/>
          </p:cNvSpPr>
          <p:nvPr/>
        </p:nvSpPr>
        <p:spPr bwMode="gray">
          <a:xfrm rot="3650364" flipH="1">
            <a:off x="6411119" y="2639219"/>
            <a:ext cx="1243012" cy="285750"/>
          </a:xfrm>
          <a:prstGeom prst="leftRightArrow">
            <a:avLst>
              <a:gd name="adj1" fmla="val 50000"/>
              <a:gd name="adj2" fmla="val 46138"/>
            </a:avLst>
          </a:prstGeom>
          <a:solidFill>
            <a:schemeClr val="accent2"/>
          </a:solidFill>
          <a:ln w="19050" algn="ctr">
            <a:solidFill>
              <a:schemeClr val="bg2"/>
            </a:solidFill>
            <a:round/>
            <a:headEnd/>
            <a:tailEnd/>
          </a:ln>
        </p:spPr>
        <p:txBody>
          <a:bodyPr rot="10800000" vert="eaVert" wrap="none" anchor="ctr"/>
          <a:lstStyle/>
          <a:p>
            <a:pPr algn="ctr">
              <a:buClr>
                <a:schemeClr val="accent2"/>
              </a:buClr>
              <a:buFont typeface="Wingdings 2" pitchFamily="18" charset="2"/>
              <a:buNone/>
            </a:pP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44"/>
                                        </p:tgtEl>
                                      </p:cBhvr>
                                    </p:animEffect>
                                    <p:set>
                                      <p:cBhvr>
                                        <p:cTn id="11" dur="1" fill="hold">
                                          <p:stCondLst>
                                            <p:cond delay="999"/>
                                          </p:stCondLst>
                                        </p:cTn>
                                        <p:tgtEl>
                                          <p:spTgt spid="4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4" grpId="0" animBg="1"/>
      <p:bldP spid="4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6" descr="raid_group_aggregate_storage"/>
          <p:cNvPicPr>
            <a:picLocks noChangeAspect="1" noChangeArrowheads="1"/>
          </p:cNvPicPr>
          <p:nvPr/>
        </p:nvPicPr>
        <p:blipFill>
          <a:blip r:embed="rId3"/>
          <a:srcRect/>
          <a:stretch>
            <a:fillRect/>
          </a:stretch>
        </p:blipFill>
        <p:spPr bwMode="auto">
          <a:xfrm>
            <a:off x="6324600" y="4298950"/>
            <a:ext cx="1981200" cy="1785938"/>
          </a:xfrm>
          <a:prstGeom prst="rect">
            <a:avLst/>
          </a:prstGeom>
          <a:noFill/>
          <a:ln w="9525">
            <a:noFill/>
            <a:miter lim="800000"/>
            <a:headEnd/>
            <a:tailEnd/>
          </a:ln>
        </p:spPr>
      </p:pic>
      <p:grpSp>
        <p:nvGrpSpPr>
          <p:cNvPr id="305154" name="Group 192"/>
          <p:cNvGrpSpPr>
            <a:grpSpLocks/>
          </p:cNvGrpSpPr>
          <p:nvPr/>
        </p:nvGrpSpPr>
        <p:grpSpPr bwMode="auto">
          <a:xfrm>
            <a:off x="6615113" y="4484688"/>
            <a:ext cx="1385887" cy="1219200"/>
            <a:chOff x="6615112" y="4343400"/>
            <a:chExt cx="1385888" cy="1219200"/>
          </a:xfrm>
        </p:grpSpPr>
        <p:pic>
          <p:nvPicPr>
            <p:cNvPr id="305219" name="Picture 5" descr="cylinder_volume"/>
            <p:cNvPicPr>
              <a:picLocks noChangeAspect="1" noChangeArrowheads="1"/>
            </p:cNvPicPr>
            <p:nvPr/>
          </p:nvPicPr>
          <p:blipFill>
            <a:blip r:embed="rId4"/>
            <a:srcRect r="56494"/>
            <a:stretch>
              <a:fillRect/>
            </a:stretch>
          </p:blipFill>
          <p:spPr bwMode="auto">
            <a:xfrm>
              <a:off x="6843712" y="4343400"/>
              <a:ext cx="547688" cy="739775"/>
            </a:xfrm>
            <a:prstGeom prst="rect">
              <a:avLst/>
            </a:prstGeom>
            <a:noFill/>
            <a:ln w="9525">
              <a:noFill/>
              <a:miter lim="800000"/>
              <a:headEnd/>
              <a:tailEnd/>
            </a:ln>
          </p:spPr>
        </p:pic>
        <p:pic>
          <p:nvPicPr>
            <p:cNvPr id="305220" name="Picture 5" descr="cylinder_volume"/>
            <p:cNvPicPr>
              <a:picLocks noChangeAspect="1" noChangeArrowheads="1"/>
            </p:cNvPicPr>
            <p:nvPr/>
          </p:nvPicPr>
          <p:blipFill>
            <a:blip r:embed="rId4"/>
            <a:srcRect r="56494"/>
            <a:stretch>
              <a:fillRect/>
            </a:stretch>
          </p:blipFill>
          <p:spPr bwMode="auto">
            <a:xfrm>
              <a:off x="7453312" y="4495800"/>
              <a:ext cx="547688" cy="739775"/>
            </a:xfrm>
            <a:prstGeom prst="rect">
              <a:avLst/>
            </a:prstGeom>
            <a:noFill/>
            <a:ln w="9525">
              <a:noFill/>
              <a:miter lim="800000"/>
              <a:headEnd/>
              <a:tailEnd/>
            </a:ln>
          </p:spPr>
        </p:pic>
        <p:pic>
          <p:nvPicPr>
            <p:cNvPr id="305221" name="Picture 5" descr="cylinder_volume"/>
            <p:cNvPicPr>
              <a:picLocks noChangeAspect="1" noChangeArrowheads="1"/>
            </p:cNvPicPr>
            <p:nvPr/>
          </p:nvPicPr>
          <p:blipFill>
            <a:blip r:embed="rId4"/>
            <a:srcRect r="56494"/>
            <a:stretch>
              <a:fillRect/>
            </a:stretch>
          </p:blipFill>
          <p:spPr bwMode="auto">
            <a:xfrm>
              <a:off x="6615112" y="4822825"/>
              <a:ext cx="547688" cy="739775"/>
            </a:xfrm>
            <a:prstGeom prst="rect">
              <a:avLst/>
            </a:prstGeom>
            <a:noFill/>
            <a:ln w="9525">
              <a:noFill/>
              <a:miter lim="800000"/>
              <a:headEnd/>
              <a:tailEnd/>
            </a:ln>
          </p:spPr>
        </p:pic>
      </p:grpSp>
      <p:pic>
        <p:nvPicPr>
          <p:cNvPr id="305155" name="Picture 5" descr="cylinder_volume"/>
          <p:cNvPicPr>
            <a:picLocks noChangeAspect="1" noChangeArrowheads="1"/>
          </p:cNvPicPr>
          <p:nvPr/>
        </p:nvPicPr>
        <p:blipFill>
          <a:blip r:embed="rId4"/>
          <a:srcRect r="56494"/>
          <a:stretch>
            <a:fillRect/>
          </a:stretch>
        </p:blipFill>
        <p:spPr bwMode="auto">
          <a:xfrm>
            <a:off x="7224713" y="5116513"/>
            <a:ext cx="547687" cy="739775"/>
          </a:xfrm>
          <a:prstGeom prst="rect">
            <a:avLst/>
          </a:prstGeom>
          <a:noFill/>
          <a:ln w="9525">
            <a:noFill/>
            <a:miter lim="800000"/>
            <a:headEnd/>
            <a:tailEnd/>
          </a:ln>
        </p:spPr>
      </p:pic>
      <p:sp>
        <p:nvSpPr>
          <p:cNvPr id="305156" name="Rectangle 2"/>
          <p:cNvSpPr>
            <a:spLocks noGrp="1" noChangeArrowheads="1"/>
          </p:cNvSpPr>
          <p:nvPr>
            <p:ph type="title"/>
          </p:nvPr>
        </p:nvSpPr>
        <p:spPr>
          <a:xfrm>
            <a:off x="990600" y="76200"/>
            <a:ext cx="8020050" cy="914400"/>
          </a:xfrm>
        </p:spPr>
        <p:txBody>
          <a:bodyPr/>
          <a:lstStyle/>
          <a:p>
            <a:pPr eaLnBrk="1" hangingPunct="1"/>
            <a:r>
              <a:rPr lang="en-US" smtClean="0"/>
              <a:t>MetroCluster </a:t>
            </a:r>
            <a:r>
              <a:rPr lang="tr-TR" smtClean="0"/>
              <a:t>Kolay ve Hızlı Yönetim</a:t>
            </a:r>
            <a:endParaRPr lang="en-US" smtClean="0"/>
          </a:p>
        </p:txBody>
      </p:sp>
      <p:sp>
        <p:nvSpPr>
          <p:cNvPr id="305157" name="Rounded Rectangle 78"/>
          <p:cNvSpPr>
            <a:spLocks noChangeArrowheads="1"/>
          </p:cNvSpPr>
          <p:nvPr/>
        </p:nvSpPr>
        <p:spPr bwMode="auto">
          <a:xfrm>
            <a:off x="5784850" y="1209675"/>
            <a:ext cx="3124200" cy="5191125"/>
          </a:xfrm>
          <a:prstGeom prst="rect">
            <a:avLst/>
          </a:prstGeom>
          <a:noFill/>
          <a:ln w="19050" algn="ctr">
            <a:solidFill>
              <a:schemeClr val="tx1"/>
            </a:solidFill>
            <a:round/>
            <a:headEnd/>
            <a:tailEnd/>
          </a:ln>
        </p:spPr>
        <p:txBody>
          <a:bodyPr wrap="none" tIns="54864"/>
          <a:lstStyle/>
          <a:p>
            <a:pPr algn="ctr">
              <a:buClr>
                <a:schemeClr val="accent2"/>
              </a:buClr>
              <a:buFont typeface="Wingdings 2" pitchFamily="18" charset="2"/>
              <a:buNone/>
            </a:pPr>
            <a:endParaRPr lang="tr-TR"/>
          </a:p>
        </p:txBody>
      </p:sp>
      <p:cxnSp>
        <p:nvCxnSpPr>
          <p:cNvPr id="27655" name="Straight Connector 132"/>
          <p:cNvCxnSpPr>
            <a:cxnSpLocks noChangeShapeType="1"/>
          </p:cNvCxnSpPr>
          <p:nvPr/>
        </p:nvCxnSpPr>
        <p:spPr bwMode="auto">
          <a:xfrm>
            <a:off x="1419225" y="4033838"/>
            <a:ext cx="7489825" cy="0"/>
          </a:xfrm>
          <a:prstGeom prst="line">
            <a:avLst/>
          </a:prstGeom>
          <a:noFill/>
          <a:ln w="19050" algn="ctr">
            <a:solidFill>
              <a:schemeClr val="bg1">
                <a:lumMod val="50000"/>
              </a:schemeClr>
            </a:solidFill>
            <a:prstDash val="sysDash"/>
            <a:round/>
            <a:headEnd/>
            <a:tailEnd/>
          </a:ln>
        </p:spPr>
      </p:cxnSp>
      <p:sp>
        <p:nvSpPr>
          <p:cNvPr id="305159" name="Footer Placeholder 6"/>
          <p:cNvSpPr txBox="1">
            <a:spLocks/>
          </p:cNvSpPr>
          <p:nvPr/>
        </p:nvSpPr>
        <p:spPr bwMode="auto">
          <a:xfrm>
            <a:off x="4572000" y="6600825"/>
            <a:ext cx="2438400" cy="228600"/>
          </a:xfrm>
          <a:prstGeom prst="rect">
            <a:avLst/>
          </a:prstGeom>
          <a:noFill/>
          <a:ln w="9525">
            <a:noFill/>
            <a:miter lim="800000"/>
            <a:headEnd/>
            <a:tailEnd/>
          </a:ln>
        </p:spPr>
        <p:txBody>
          <a:bodyPr/>
          <a:lstStyle/>
          <a:p>
            <a:pPr algn="ctr">
              <a:buClr>
                <a:schemeClr val="accent2"/>
              </a:buClr>
              <a:buFont typeface="Wingdings 2" pitchFamily="18" charset="2"/>
              <a:buNone/>
            </a:pPr>
            <a:r>
              <a:rPr lang="en-US" sz="1000">
                <a:solidFill>
                  <a:schemeClr val="accent1"/>
                </a:solidFill>
              </a:rPr>
              <a:t>NetApp Confidential – Limited Use</a:t>
            </a:r>
          </a:p>
        </p:txBody>
      </p:sp>
      <p:sp>
        <p:nvSpPr>
          <p:cNvPr id="305160" name="Rounded Rectangle 75"/>
          <p:cNvSpPr>
            <a:spLocks noChangeArrowheads="1"/>
          </p:cNvSpPr>
          <p:nvPr/>
        </p:nvSpPr>
        <p:spPr bwMode="auto">
          <a:xfrm>
            <a:off x="1447800" y="1209675"/>
            <a:ext cx="3124200" cy="5256213"/>
          </a:xfrm>
          <a:prstGeom prst="rect">
            <a:avLst/>
          </a:prstGeom>
          <a:noFill/>
          <a:ln w="19050" algn="ctr">
            <a:solidFill>
              <a:schemeClr val="tx1"/>
            </a:solidFill>
            <a:round/>
            <a:headEnd/>
            <a:tailEnd/>
          </a:ln>
        </p:spPr>
        <p:txBody>
          <a:bodyPr wrap="none" tIns="54864"/>
          <a:lstStyle/>
          <a:p>
            <a:pPr algn="ctr">
              <a:buClr>
                <a:schemeClr val="accent2"/>
              </a:buClr>
              <a:buFont typeface="Wingdings 2" pitchFamily="18" charset="2"/>
              <a:buNone/>
            </a:pPr>
            <a:endParaRPr lang="tr-TR"/>
          </a:p>
        </p:txBody>
      </p:sp>
      <p:sp>
        <p:nvSpPr>
          <p:cNvPr id="305161" name="TextBox 121"/>
          <p:cNvSpPr txBox="1">
            <a:spLocks noChangeArrowheads="1"/>
          </p:cNvSpPr>
          <p:nvPr/>
        </p:nvSpPr>
        <p:spPr bwMode="auto">
          <a:xfrm>
            <a:off x="1600200" y="1022350"/>
            <a:ext cx="709613" cy="338138"/>
          </a:xfrm>
          <a:prstGeom prst="rect">
            <a:avLst/>
          </a:prstGeom>
          <a:solidFill>
            <a:schemeClr val="bg1"/>
          </a:solidFill>
          <a:ln w="9525">
            <a:noFill/>
            <a:miter lim="800000"/>
            <a:headEnd/>
            <a:tailEnd/>
          </a:ln>
        </p:spPr>
        <p:txBody>
          <a:bodyPr wrap="none">
            <a:spAutoFit/>
          </a:bodyPr>
          <a:lstStyle/>
          <a:p>
            <a:pPr algn="ctr">
              <a:buClr>
                <a:schemeClr val="accent2"/>
              </a:buClr>
              <a:buFont typeface="Wingdings 2" pitchFamily="18" charset="2"/>
              <a:buNone/>
            </a:pPr>
            <a:r>
              <a:rPr lang="en-US" sz="1600"/>
              <a:t>Site 1</a:t>
            </a:r>
          </a:p>
        </p:txBody>
      </p:sp>
      <p:sp>
        <p:nvSpPr>
          <p:cNvPr id="305162" name="TextBox 122"/>
          <p:cNvSpPr txBox="1">
            <a:spLocks noChangeArrowheads="1"/>
          </p:cNvSpPr>
          <p:nvPr/>
        </p:nvSpPr>
        <p:spPr bwMode="auto">
          <a:xfrm>
            <a:off x="5919788" y="1022350"/>
            <a:ext cx="709612" cy="338138"/>
          </a:xfrm>
          <a:prstGeom prst="rect">
            <a:avLst/>
          </a:prstGeom>
          <a:solidFill>
            <a:schemeClr val="bg1"/>
          </a:solidFill>
          <a:ln w="9525">
            <a:noFill/>
            <a:miter lim="800000"/>
            <a:headEnd/>
            <a:tailEnd/>
          </a:ln>
        </p:spPr>
        <p:txBody>
          <a:bodyPr wrap="none">
            <a:spAutoFit/>
          </a:bodyPr>
          <a:lstStyle/>
          <a:p>
            <a:pPr algn="ctr">
              <a:buClr>
                <a:schemeClr val="accent2"/>
              </a:buClr>
              <a:buFont typeface="Wingdings 2" pitchFamily="18" charset="2"/>
              <a:buNone/>
            </a:pPr>
            <a:r>
              <a:rPr lang="en-US" sz="1600"/>
              <a:t>Site 2</a:t>
            </a:r>
          </a:p>
        </p:txBody>
      </p:sp>
      <p:grpSp>
        <p:nvGrpSpPr>
          <p:cNvPr id="305163" name="Group 182"/>
          <p:cNvGrpSpPr>
            <a:grpSpLocks/>
          </p:cNvGrpSpPr>
          <p:nvPr/>
        </p:nvGrpSpPr>
        <p:grpSpPr bwMode="auto">
          <a:xfrm>
            <a:off x="6318250" y="2808288"/>
            <a:ext cx="1143000" cy="990600"/>
            <a:chOff x="6317825" y="2667000"/>
            <a:chExt cx="1143000" cy="990600"/>
          </a:xfrm>
        </p:grpSpPr>
        <p:pic>
          <p:nvPicPr>
            <p:cNvPr id="305217" name="Picture 5" descr="cylinder_volume"/>
            <p:cNvPicPr>
              <a:picLocks noChangeAspect="1" noChangeArrowheads="1"/>
            </p:cNvPicPr>
            <p:nvPr/>
          </p:nvPicPr>
          <p:blipFill>
            <a:blip r:embed="rId4"/>
            <a:srcRect r="56494"/>
            <a:stretch>
              <a:fillRect/>
            </a:stretch>
          </p:blipFill>
          <p:spPr bwMode="auto">
            <a:xfrm>
              <a:off x="6629400" y="2667000"/>
              <a:ext cx="547688" cy="739775"/>
            </a:xfrm>
            <a:prstGeom prst="rect">
              <a:avLst/>
            </a:prstGeom>
            <a:noFill/>
            <a:ln w="9525">
              <a:noFill/>
              <a:miter lim="800000"/>
              <a:headEnd/>
              <a:tailEnd/>
            </a:ln>
          </p:spPr>
        </p:pic>
        <p:sp>
          <p:nvSpPr>
            <p:cNvPr id="305218" name="TextBox 127"/>
            <p:cNvSpPr txBox="1">
              <a:spLocks noChangeArrowheads="1"/>
            </p:cNvSpPr>
            <p:nvPr/>
          </p:nvSpPr>
          <p:spPr bwMode="auto">
            <a:xfrm>
              <a:off x="6317825" y="3442156"/>
              <a:ext cx="1143000"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tr-TR" sz="1400"/>
                <a:t>Yeni Alan</a:t>
              </a:r>
              <a:endParaRPr lang="en-US" sz="1400"/>
            </a:p>
          </p:txBody>
        </p:sp>
      </p:grpSp>
      <p:sp>
        <p:nvSpPr>
          <p:cNvPr id="165" name="TextBox 164"/>
          <p:cNvSpPr txBox="1"/>
          <p:nvPr/>
        </p:nvSpPr>
        <p:spPr>
          <a:xfrm>
            <a:off x="0" y="4549775"/>
            <a:ext cx="1822450" cy="885825"/>
          </a:xfrm>
          <a:prstGeom prst="homePlate">
            <a:avLst>
              <a:gd name="adj" fmla="val 43974"/>
            </a:avLst>
          </a:prstGeom>
          <a:solidFill>
            <a:schemeClr val="bg1">
              <a:lumMod val="50000"/>
            </a:schemeClr>
          </a:solidFill>
        </p:spPr>
        <p:txBody>
          <a:bodyPr tIns="64008" bIns="82296" anchor="ctr"/>
          <a:lstStyle/>
          <a:p>
            <a:pPr algn="ctr">
              <a:lnSpc>
                <a:spcPct val="90000"/>
              </a:lnSpc>
              <a:buClr>
                <a:schemeClr val="accent2"/>
              </a:buClr>
              <a:buFont typeface="Wingdings 2" pitchFamily="18" charset="2"/>
              <a:buNone/>
              <a:defRPr/>
            </a:pPr>
            <a:r>
              <a:rPr lang="en-US" sz="1800" b="1" dirty="0">
                <a:solidFill>
                  <a:schemeClr val="bg1"/>
                </a:solidFill>
              </a:rPr>
              <a:t>MetroCluster</a:t>
            </a:r>
          </a:p>
        </p:txBody>
      </p:sp>
      <p:sp>
        <p:nvSpPr>
          <p:cNvPr id="129" name="TextBox 128"/>
          <p:cNvSpPr txBox="1"/>
          <p:nvPr/>
        </p:nvSpPr>
        <p:spPr>
          <a:xfrm>
            <a:off x="0" y="2092325"/>
            <a:ext cx="1822450" cy="884238"/>
          </a:xfrm>
          <a:prstGeom prst="homePlate">
            <a:avLst>
              <a:gd name="adj" fmla="val 43974"/>
            </a:avLst>
          </a:prstGeom>
          <a:solidFill>
            <a:schemeClr val="bg1">
              <a:lumMod val="50000"/>
            </a:schemeClr>
          </a:solidFill>
        </p:spPr>
        <p:txBody>
          <a:bodyPr tIns="64008" bIns="82296" anchor="ctr"/>
          <a:lstStyle/>
          <a:p>
            <a:pPr algn="ctr">
              <a:lnSpc>
                <a:spcPct val="90000"/>
              </a:lnSpc>
              <a:buClr>
                <a:schemeClr val="accent2"/>
              </a:buClr>
              <a:buFont typeface="Wingdings 2" pitchFamily="18" charset="2"/>
              <a:buNone/>
              <a:defRPr/>
            </a:pPr>
            <a:r>
              <a:rPr lang="en-US" sz="1800" b="1">
                <a:solidFill>
                  <a:schemeClr val="bg1"/>
                </a:solidFill>
              </a:rPr>
              <a:t>Others</a:t>
            </a:r>
            <a:endParaRPr lang="en-US" sz="1800" b="1" dirty="0">
              <a:solidFill>
                <a:schemeClr val="bg1"/>
              </a:solidFill>
            </a:endParaRPr>
          </a:p>
        </p:txBody>
      </p:sp>
      <p:sp>
        <p:nvSpPr>
          <p:cNvPr id="195" name="Rectangular Callout 194"/>
          <p:cNvSpPr/>
          <p:nvPr/>
        </p:nvSpPr>
        <p:spPr bwMode="auto">
          <a:xfrm>
            <a:off x="4267200" y="6161088"/>
            <a:ext cx="2338388" cy="392112"/>
          </a:xfrm>
          <a:prstGeom prst="wedgeRectCallout">
            <a:avLst>
              <a:gd name="adj1" fmla="val 56378"/>
              <a:gd name="adj2" fmla="val -147969"/>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46304" tIns="54864" rIns="146304" bIns="82296" anchor="ctr">
            <a:spAutoFit/>
          </a:bodyPr>
          <a:lstStyle/>
          <a:p>
            <a:pPr algn="ctr">
              <a:lnSpc>
                <a:spcPct val="90000"/>
              </a:lnSpc>
              <a:buClr>
                <a:schemeClr val="accent2"/>
              </a:buClr>
              <a:buFont typeface="Wingdings 2" pitchFamily="18" charset="2"/>
              <a:buNone/>
              <a:defRPr/>
            </a:pPr>
            <a:r>
              <a:rPr lang="en-US" sz="1800" b="1" dirty="0"/>
              <a:t>CFOD </a:t>
            </a:r>
            <a:r>
              <a:rPr lang="tr-TR" sz="1800" b="1" dirty="0"/>
              <a:t>Komutu</a:t>
            </a:r>
            <a:endParaRPr lang="en-US" sz="1800" b="1" dirty="0"/>
          </a:p>
        </p:txBody>
      </p:sp>
      <p:pic>
        <p:nvPicPr>
          <p:cNvPr id="305167" name="Picture 6" descr="raid_group_aggregate_storage"/>
          <p:cNvPicPr>
            <a:picLocks noChangeAspect="1" noChangeArrowheads="1"/>
          </p:cNvPicPr>
          <p:nvPr/>
        </p:nvPicPr>
        <p:blipFill>
          <a:blip r:embed="rId3"/>
          <a:srcRect/>
          <a:stretch>
            <a:fillRect/>
          </a:stretch>
        </p:blipFill>
        <p:spPr bwMode="auto">
          <a:xfrm>
            <a:off x="2057400" y="4375150"/>
            <a:ext cx="1981200" cy="1785938"/>
          </a:xfrm>
          <a:prstGeom prst="rect">
            <a:avLst/>
          </a:prstGeom>
          <a:noFill/>
          <a:ln w="9525">
            <a:noFill/>
            <a:miter lim="800000"/>
            <a:headEnd/>
            <a:tailEnd/>
          </a:ln>
        </p:spPr>
      </p:pic>
      <p:grpSp>
        <p:nvGrpSpPr>
          <p:cNvPr id="305168" name="Group 190"/>
          <p:cNvGrpSpPr>
            <a:grpSpLocks/>
          </p:cNvGrpSpPr>
          <p:nvPr/>
        </p:nvGrpSpPr>
        <p:grpSpPr bwMode="auto">
          <a:xfrm>
            <a:off x="2346325" y="4506913"/>
            <a:ext cx="1403350" cy="1174750"/>
            <a:chOff x="2346325" y="4365626"/>
            <a:chExt cx="1403350" cy="1174748"/>
          </a:xfrm>
        </p:grpSpPr>
        <p:pic>
          <p:nvPicPr>
            <p:cNvPr id="305214" name="Picture 50" descr="cylinder_volume"/>
            <p:cNvPicPr>
              <a:picLocks noChangeAspect="1" noChangeArrowheads="1"/>
            </p:cNvPicPr>
            <p:nvPr/>
          </p:nvPicPr>
          <p:blipFill>
            <a:blip r:embed="rId4"/>
            <a:srcRect l="56367"/>
            <a:stretch>
              <a:fillRect/>
            </a:stretch>
          </p:blipFill>
          <p:spPr bwMode="auto">
            <a:xfrm>
              <a:off x="2574925" y="4365626"/>
              <a:ext cx="549275" cy="739774"/>
            </a:xfrm>
            <a:prstGeom prst="rect">
              <a:avLst/>
            </a:prstGeom>
            <a:noFill/>
            <a:ln w="9525">
              <a:noFill/>
              <a:miter lim="800000"/>
              <a:headEnd/>
              <a:tailEnd/>
            </a:ln>
          </p:spPr>
        </p:pic>
        <p:pic>
          <p:nvPicPr>
            <p:cNvPr id="305215" name="Picture 50" descr="cylinder_volume"/>
            <p:cNvPicPr>
              <a:picLocks noChangeAspect="1" noChangeArrowheads="1"/>
            </p:cNvPicPr>
            <p:nvPr/>
          </p:nvPicPr>
          <p:blipFill>
            <a:blip r:embed="rId4"/>
            <a:srcRect l="56367"/>
            <a:stretch>
              <a:fillRect/>
            </a:stretch>
          </p:blipFill>
          <p:spPr bwMode="auto">
            <a:xfrm>
              <a:off x="3200400" y="4518026"/>
              <a:ext cx="549275" cy="739774"/>
            </a:xfrm>
            <a:prstGeom prst="rect">
              <a:avLst/>
            </a:prstGeom>
            <a:noFill/>
            <a:ln w="9525">
              <a:noFill/>
              <a:miter lim="800000"/>
              <a:headEnd/>
              <a:tailEnd/>
            </a:ln>
          </p:spPr>
        </p:pic>
        <p:pic>
          <p:nvPicPr>
            <p:cNvPr id="305216" name="Picture 50" descr="cylinder_volume"/>
            <p:cNvPicPr>
              <a:picLocks noChangeAspect="1" noChangeArrowheads="1"/>
            </p:cNvPicPr>
            <p:nvPr/>
          </p:nvPicPr>
          <p:blipFill>
            <a:blip r:embed="rId4"/>
            <a:srcRect l="56367"/>
            <a:stretch>
              <a:fillRect/>
            </a:stretch>
          </p:blipFill>
          <p:spPr bwMode="auto">
            <a:xfrm>
              <a:off x="2346325" y="4800600"/>
              <a:ext cx="549275" cy="739774"/>
            </a:xfrm>
            <a:prstGeom prst="rect">
              <a:avLst/>
            </a:prstGeom>
            <a:noFill/>
            <a:ln w="9525">
              <a:noFill/>
              <a:miter lim="800000"/>
              <a:headEnd/>
              <a:tailEnd/>
            </a:ln>
          </p:spPr>
        </p:pic>
      </p:grpSp>
      <p:grpSp>
        <p:nvGrpSpPr>
          <p:cNvPr id="305169" name="Group 183"/>
          <p:cNvGrpSpPr>
            <a:grpSpLocks/>
          </p:cNvGrpSpPr>
          <p:nvPr/>
        </p:nvGrpSpPr>
        <p:grpSpPr bwMode="auto">
          <a:xfrm>
            <a:off x="3124200" y="1284288"/>
            <a:ext cx="5099050" cy="990600"/>
            <a:chOff x="3124200" y="1143000"/>
            <a:chExt cx="5098669" cy="990600"/>
          </a:xfrm>
        </p:grpSpPr>
        <p:grpSp>
          <p:nvGrpSpPr>
            <p:cNvPr id="305207" name="Group 177"/>
            <p:cNvGrpSpPr>
              <a:grpSpLocks/>
            </p:cNvGrpSpPr>
            <p:nvPr/>
          </p:nvGrpSpPr>
          <p:grpSpPr bwMode="auto">
            <a:xfrm>
              <a:off x="7384625" y="1143000"/>
              <a:ext cx="838244" cy="990600"/>
              <a:chOff x="7384625" y="1143000"/>
              <a:chExt cx="838244" cy="990600"/>
            </a:xfrm>
          </p:grpSpPr>
          <p:pic>
            <p:nvPicPr>
              <p:cNvPr id="305212" name="Picture 5" descr="cylinder_volume"/>
              <p:cNvPicPr>
                <a:picLocks noChangeAspect="1" noChangeArrowheads="1"/>
              </p:cNvPicPr>
              <p:nvPr/>
            </p:nvPicPr>
            <p:blipFill>
              <a:blip r:embed="rId4"/>
              <a:srcRect r="56494"/>
              <a:stretch>
                <a:fillRect/>
              </a:stretch>
            </p:blipFill>
            <p:spPr bwMode="auto">
              <a:xfrm>
                <a:off x="7543800" y="1143000"/>
                <a:ext cx="547688" cy="739775"/>
              </a:xfrm>
              <a:prstGeom prst="rect">
                <a:avLst/>
              </a:prstGeom>
              <a:noFill/>
              <a:ln w="9525">
                <a:noFill/>
                <a:miter lim="800000"/>
                <a:headEnd/>
                <a:tailEnd/>
              </a:ln>
            </p:spPr>
          </p:pic>
          <p:sp>
            <p:nvSpPr>
              <p:cNvPr id="305213" name="TextBox 291"/>
              <p:cNvSpPr txBox="1">
                <a:spLocks noChangeArrowheads="1"/>
              </p:cNvSpPr>
              <p:nvPr/>
            </p:nvSpPr>
            <p:spPr bwMode="auto">
              <a:xfrm>
                <a:off x="7384625" y="1918156"/>
                <a:ext cx="838244"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Exchange</a:t>
                </a:r>
              </a:p>
            </p:txBody>
          </p:sp>
        </p:grpSp>
        <p:sp>
          <p:nvSpPr>
            <p:cNvPr id="305208" name="Line 22"/>
            <p:cNvSpPr>
              <a:spLocks noChangeShapeType="1"/>
            </p:cNvSpPr>
            <p:nvPr/>
          </p:nvSpPr>
          <p:spPr bwMode="auto">
            <a:xfrm>
              <a:off x="3733800" y="1371600"/>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305209" name="Group 135"/>
            <p:cNvGrpSpPr>
              <a:grpSpLocks/>
            </p:cNvGrpSpPr>
            <p:nvPr/>
          </p:nvGrpSpPr>
          <p:grpSpPr bwMode="auto">
            <a:xfrm>
              <a:off x="3124200" y="1143000"/>
              <a:ext cx="838244" cy="990600"/>
              <a:chOff x="3276556" y="1143000"/>
              <a:chExt cx="838244" cy="990600"/>
            </a:xfrm>
          </p:grpSpPr>
          <p:sp>
            <p:nvSpPr>
              <p:cNvPr id="305210" name="TextBox 291"/>
              <p:cNvSpPr txBox="1">
                <a:spLocks noChangeArrowheads="1"/>
              </p:cNvSpPr>
              <p:nvPr/>
            </p:nvSpPr>
            <p:spPr bwMode="auto">
              <a:xfrm>
                <a:off x="3276556" y="1918156"/>
                <a:ext cx="838244"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Exchange</a:t>
                </a:r>
              </a:p>
            </p:txBody>
          </p:sp>
          <p:pic>
            <p:nvPicPr>
              <p:cNvPr id="305211" name="Picture 50" descr="cylinder_volume"/>
              <p:cNvPicPr>
                <a:picLocks noChangeAspect="1" noChangeArrowheads="1"/>
              </p:cNvPicPr>
              <p:nvPr/>
            </p:nvPicPr>
            <p:blipFill>
              <a:blip r:embed="rId4"/>
              <a:srcRect l="56367"/>
              <a:stretch>
                <a:fillRect/>
              </a:stretch>
            </p:blipFill>
            <p:spPr bwMode="auto">
              <a:xfrm>
                <a:off x="3429000" y="1143000"/>
                <a:ext cx="549275" cy="739775"/>
              </a:xfrm>
              <a:prstGeom prst="rect">
                <a:avLst/>
              </a:prstGeom>
              <a:noFill/>
              <a:ln w="9525">
                <a:noFill/>
                <a:miter lim="800000"/>
                <a:headEnd/>
                <a:tailEnd/>
              </a:ln>
            </p:spPr>
          </p:pic>
        </p:grpSp>
      </p:grpSp>
      <p:grpSp>
        <p:nvGrpSpPr>
          <p:cNvPr id="305170" name="Group 186"/>
          <p:cNvGrpSpPr>
            <a:grpSpLocks/>
          </p:cNvGrpSpPr>
          <p:nvPr/>
        </p:nvGrpSpPr>
        <p:grpSpPr bwMode="auto">
          <a:xfrm>
            <a:off x="3200400" y="2503488"/>
            <a:ext cx="5486400" cy="990600"/>
            <a:chOff x="3200411" y="2362200"/>
            <a:chExt cx="5485997" cy="990600"/>
          </a:xfrm>
        </p:grpSpPr>
        <p:grpSp>
          <p:nvGrpSpPr>
            <p:cNvPr id="305200" name="Group 181"/>
            <p:cNvGrpSpPr>
              <a:grpSpLocks/>
            </p:cNvGrpSpPr>
            <p:nvPr/>
          </p:nvGrpSpPr>
          <p:grpSpPr bwMode="auto">
            <a:xfrm>
              <a:off x="7613225" y="2362200"/>
              <a:ext cx="1073183" cy="990600"/>
              <a:chOff x="7613225" y="2362200"/>
              <a:chExt cx="1073183" cy="990600"/>
            </a:xfrm>
          </p:grpSpPr>
          <p:pic>
            <p:nvPicPr>
              <p:cNvPr id="305205" name="Picture 5" descr="cylinder_volume"/>
              <p:cNvPicPr>
                <a:picLocks noChangeAspect="1" noChangeArrowheads="1"/>
              </p:cNvPicPr>
              <p:nvPr/>
            </p:nvPicPr>
            <p:blipFill>
              <a:blip r:embed="rId4"/>
              <a:srcRect r="56494"/>
              <a:stretch>
                <a:fillRect/>
              </a:stretch>
            </p:blipFill>
            <p:spPr bwMode="auto">
              <a:xfrm>
                <a:off x="7772400" y="2362200"/>
                <a:ext cx="547688" cy="739775"/>
              </a:xfrm>
              <a:prstGeom prst="rect">
                <a:avLst/>
              </a:prstGeom>
              <a:noFill/>
              <a:ln w="9525">
                <a:noFill/>
                <a:miter lim="800000"/>
                <a:headEnd/>
                <a:tailEnd/>
              </a:ln>
            </p:spPr>
          </p:pic>
          <p:sp>
            <p:nvSpPr>
              <p:cNvPr id="305206" name="TextBox 267"/>
              <p:cNvSpPr txBox="1">
                <a:spLocks noChangeArrowheads="1"/>
              </p:cNvSpPr>
              <p:nvPr/>
            </p:nvSpPr>
            <p:spPr bwMode="auto">
              <a:xfrm>
                <a:off x="7613225" y="3137356"/>
                <a:ext cx="1073183"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SharePoint</a:t>
                </a:r>
              </a:p>
            </p:txBody>
          </p:sp>
        </p:grpSp>
        <p:sp>
          <p:nvSpPr>
            <p:cNvPr id="305201" name="Line 22"/>
            <p:cNvSpPr>
              <a:spLocks noChangeShapeType="1"/>
            </p:cNvSpPr>
            <p:nvPr/>
          </p:nvSpPr>
          <p:spPr bwMode="auto">
            <a:xfrm>
              <a:off x="3962400" y="2590800"/>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305202" name="Group 133"/>
            <p:cNvGrpSpPr>
              <a:grpSpLocks/>
            </p:cNvGrpSpPr>
            <p:nvPr/>
          </p:nvGrpSpPr>
          <p:grpSpPr bwMode="auto">
            <a:xfrm>
              <a:off x="3200411" y="2362200"/>
              <a:ext cx="1028735" cy="977444"/>
              <a:chOff x="3124211" y="2286000"/>
              <a:chExt cx="1028735" cy="977444"/>
            </a:xfrm>
          </p:grpSpPr>
          <p:sp>
            <p:nvSpPr>
              <p:cNvPr id="305203" name="TextBox 267"/>
              <p:cNvSpPr txBox="1">
                <a:spLocks noChangeArrowheads="1"/>
              </p:cNvSpPr>
              <p:nvPr/>
            </p:nvSpPr>
            <p:spPr bwMode="auto">
              <a:xfrm>
                <a:off x="3124211" y="3048000"/>
                <a:ext cx="1028735"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SharePoint</a:t>
                </a:r>
              </a:p>
            </p:txBody>
          </p:sp>
          <p:pic>
            <p:nvPicPr>
              <p:cNvPr id="305204" name="Picture 50" descr="cylinder_volume"/>
              <p:cNvPicPr>
                <a:picLocks noChangeAspect="1" noChangeArrowheads="1"/>
              </p:cNvPicPr>
              <p:nvPr/>
            </p:nvPicPr>
            <p:blipFill>
              <a:blip r:embed="rId4"/>
              <a:srcRect l="56367"/>
              <a:stretch>
                <a:fillRect/>
              </a:stretch>
            </p:blipFill>
            <p:spPr bwMode="auto">
              <a:xfrm>
                <a:off x="3429000" y="2286000"/>
                <a:ext cx="549275" cy="739775"/>
              </a:xfrm>
              <a:prstGeom prst="rect">
                <a:avLst/>
              </a:prstGeom>
              <a:noFill/>
              <a:ln w="9525">
                <a:noFill/>
                <a:miter lim="800000"/>
                <a:headEnd/>
                <a:tailEnd/>
              </a:ln>
            </p:spPr>
          </p:pic>
        </p:grpSp>
      </p:grpSp>
      <p:grpSp>
        <p:nvGrpSpPr>
          <p:cNvPr id="305171" name="Group 184"/>
          <p:cNvGrpSpPr>
            <a:grpSpLocks/>
          </p:cNvGrpSpPr>
          <p:nvPr/>
        </p:nvGrpSpPr>
        <p:grpSpPr bwMode="auto">
          <a:xfrm>
            <a:off x="2063750" y="1589088"/>
            <a:ext cx="4953000" cy="1003300"/>
            <a:chOff x="2064175" y="1447800"/>
            <a:chExt cx="4952187" cy="1002990"/>
          </a:xfrm>
        </p:grpSpPr>
        <p:grpSp>
          <p:nvGrpSpPr>
            <p:cNvPr id="305193" name="Group 179"/>
            <p:cNvGrpSpPr>
              <a:grpSpLocks/>
            </p:cNvGrpSpPr>
            <p:nvPr/>
          </p:nvGrpSpPr>
          <p:grpSpPr bwMode="auto">
            <a:xfrm>
              <a:off x="6324600" y="1447800"/>
              <a:ext cx="691762" cy="977445"/>
              <a:chOff x="6324600" y="1447800"/>
              <a:chExt cx="691762" cy="977445"/>
            </a:xfrm>
          </p:grpSpPr>
          <p:pic>
            <p:nvPicPr>
              <p:cNvPr id="305198" name="Picture 5" descr="cylinder_volume"/>
              <p:cNvPicPr>
                <a:picLocks noChangeAspect="1" noChangeArrowheads="1"/>
              </p:cNvPicPr>
              <p:nvPr/>
            </p:nvPicPr>
            <p:blipFill>
              <a:blip r:embed="rId4"/>
              <a:srcRect r="56494"/>
              <a:stretch>
                <a:fillRect/>
              </a:stretch>
            </p:blipFill>
            <p:spPr bwMode="auto">
              <a:xfrm>
                <a:off x="6400800" y="1447800"/>
                <a:ext cx="547688" cy="739775"/>
              </a:xfrm>
              <a:prstGeom prst="rect">
                <a:avLst/>
              </a:prstGeom>
              <a:noFill/>
              <a:ln w="9525">
                <a:noFill/>
                <a:miter lim="800000"/>
                <a:headEnd/>
                <a:tailEnd/>
              </a:ln>
            </p:spPr>
          </p:pic>
          <p:sp>
            <p:nvSpPr>
              <p:cNvPr id="305199" name="TextBox 302"/>
              <p:cNvSpPr txBox="1">
                <a:spLocks noChangeArrowheads="1"/>
              </p:cNvSpPr>
              <p:nvPr/>
            </p:nvSpPr>
            <p:spPr bwMode="auto">
              <a:xfrm>
                <a:off x="6324600" y="2209800"/>
                <a:ext cx="691762" cy="215445"/>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Oracle</a:t>
                </a:r>
              </a:p>
            </p:txBody>
          </p:sp>
        </p:grpSp>
        <p:sp>
          <p:nvSpPr>
            <p:cNvPr id="305194" name="Line 22"/>
            <p:cNvSpPr>
              <a:spLocks noChangeShapeType="1"/>
            </p:cNvSpPr>
            <p:nvPr/>
          </p:nvSpPr>
          <p:spPr bwMode="auto">
            <a:xfrm>
              <a:off x="2590800" y="1828800"/>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305195" name="Group 132"/>
            <p:cNvGrpSpPr>
              <a:grpSpLocks/>
            </p:cNvGrpSpPr>
            <p:nvPr/>
          </p:nvGrpSpPr>
          <p:grpSpPr bwMode="auto">
            <a:xfrm>
              <a:off x="2064175" y="1447800"/>
              <a:ext cx="691762" cy="1002990"/>
              <a:chOff x="2064175" y="1447800"/>
              <a:chExt cx="691762" cy="1002992"/>
            </a:xfrm>
          </p:grpSpPr>
          <p:sp>
            <p:nvSpPr>
              <p:cNvPr id="305196" name="TextBox 302"/>
              <p:cNvSpPr txBox="1">
                <a:spLocks noChangeArrowheads="1"/>
              </p:cNvSpPr>
              <p:nvPr/>
            </p:nvSpPr>
            <p:spPr bwMode="auto">
              <a:xfrm>
                <a:off x="2064175" y="2235346"/>
                <a:ext cx="691762" cy="215446"/>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en-US" sz="1400"/>
                  <a:t>Oracle</a:t>
                </a:r>
              </a:p>
            </p:txBody>
          </p:sp>
          <p:pic>
            <p:nvPicPr>
              <p:cNvPr id="305197" name="Picture 50" descr="cylinder_volume"/>
              <p:cNvPicPr>
                <a:picLocks noChangeAspect="1" noChangeArrowheads="1"/>
              </p:cNvPicPr>
              <p:nvPr/>
            </p:nvPicPr>
            <p:blipFill>
              <a:blip r:embed="rId4"/>
              <a:srcRect l="56367"/>
              <a:stretch>
                <a:fillRect/>
              </a:stretch>
            </p:blipFill>
            <p:spPr bwMode="auto">
              <a:xfrm>
                <a:off x="2133600" y="1447800"/>
                <a:ext cx="549275" cy="739775"/>
              </a:xfrm>
              <a:prstGeom prst="rect">
                <a:avLst/>
              </a:prstGeom>
              <a:noFill/>
              <a:ln w="9525">
                <a:noFill/>
                <a:miter lim="800000"/>
                <a:headEnd/>
                <a:tailEnd/>
              </a:ln>
            </p:spPr>
          </p:pic>
        </p:grpSp>
      </p:grpSp>
      <p:sp>
        <p:nvSpPr>
          <p:cNvPr id="305172" name="Line 22"/>
          <p:cNvSpPr>
            <a:spLocks noChangeShapeType="1"/>
          </p:cNvSpPr>
          <p:nvPr/>
        </p:nvSpPr>
        <p:spPr bwMode="auto">
          <a:xfrm>
            <a:off x="2819400" y="3265488"/>
            <a:ext cx="3810000" cy="0"/>
          </a:xfrm>
          <a:prstGeom prst="line">
            <a:avLst/>
          </a:prstGeom>
          <a:noFill/>
          <a:ln w="50800">
            <a:solidFill>
              <a:srgbClr val="58A618"/>
            </a:solidFill>
            <a:round/>
            <a:headEnd/>
            <a:tailEnd type="triangle" w="med" len="med"/>
          </a:ln>
        </p:spPr>
        <p:txBody>
          <a:bodyPr wrap="none" anchor="ctr"/>
          <a:lstStyle/>
          <a:p>
            <a:endParaRPr lang="tr-TR"/>
          </a:p>
        </p:txBody>
      </p:sp>
      <p:grpSp>
        <p:nvGrpSpPr>
          <p:cNvPr id="305173" name="Group 136"/>
          <p:cNvGrpSpPr>
            <a:grpSpLocks/>
          </p:cNvGrpSpPr>
          <p:nvPr/>
        </p:nvGrpSpPr>
        <p:grpSpPr bwMode="auto">
          <a:xfrm>
            <a:off x="2057400" y="2808288"/>
            <a:ext cx="1143000" cy="990600"/>
            <a:chOff x="1905000" y="2743200"/>
            <a:chExt cx="1143000" cy="990600"/>
          </a:xfrm>
        </p:grpSpPr>
        <p:sp>
          <p:nvSpPr>
            <p:cNvPr id="305191" name="TextBox 127"/>
            <p:cNvSpPr txBox="1">
              <a:spLocks noChangeArrowheads="1"/>
            </p:cNvSpPr>
            <p:nvPr/>
          </p:nvSpPr>
          <p:spPr bwMode="auto">
            <a:xfrm>
              <a:off x="1905000" y="3518356"/>
              <a:ext cx="1143000" cy="215444"/>
            </a:xfrm>
            <a:prstGeom prst="rect">
              <a:avLst/>
            </a:prstGeom>
            <a:noFill/>
            <a:ln w="9525">
              <a:noFill/>
              <a:miter lim="800000"/>
              <a:headEnd/>
              <a:tailEnd/>
            </a:ln>
          </p:spPr>
          <p:txBody>
            <a:bodyPr lIns="0" tIns="0" rIns="0" bIns="0">
              <a:spAutoFit/>
            </a:bodyPr>
            <a:lstStyle/>
            <a:p>
              <a:pPr algn="ctr">
                <a:buClr>
                  <a:schemeClr val="accent2"/>
                </a:buClr>
                <a:buFont typeface="Wingdings 2" pitchFamily="18" charset="2"/>
                <a:buNone/>
              </a:pPr>
              <a:r>
                <a:rPr lang="tr-TR" sz="1400"/>
                <a:t>Yeni Alan</a:t>
              </a:r>
              <a:endParaRPr lang="en-US" sz="1400"/>
            </a:p>
          </p:txBody>
        </p:sp>
        <p:pic>
          <p:nvPicPr>
            <p:cNvPr id="305192" name="Picture 50" descr="cylinder_volume"/>
            <p:cNvPicPr>
              <a:picLocks noChangeAspect="1" noChangeArrowheads="1"/>
            </p:cNvPicPr>
            <p:nvPr/>
          </p:nvPicPr>
          <p:blipFill>
            <a:blip r:embed="rId4"/>
            <a:srcRect l="56367"/>
            <a:stretch>
              <a:fillRect/>
            </a:stretch>
          </p:blipFill>
          <p:spPr bwMode="auto">
            <a:xfrm>
              <a:off x="2209800" y="2743200"/>
              <a:ext cx="549275" cy="739775"/>
            </a:xfrm>
            <a:prstGeom prst="rect">
              <a:avLst/>
            </a:prstGeom>
            <a:noFill/>
            <a:ln w="9525">
              <a:noFill/>
              <a:miter lim="800000"/>
              <a:headEnd/>
              <a:tailEnd/>
            </a:ln>
          </p:spPr>
        </p:pic>
      </p:grpSp>
      <p:sp>
        <p:nvSpPr>
          <p:cNvPr id="189" name="Right Arrow 188"/>
          <p:cNvSpPr/>
          <p:nvPr/>
        </p:nvSpPr>
        <p:spPr bwMode="auto">
          <a:xfrm>
            <a:off x="4419600" y="4637088"/>
            <a:ext cx="1676400" cy="1066800"/>
          </a:xfrm>
          <a:prstGeom prst="rightArrow">
            <a:avLst>
              <a:gd name="adj1" fmla="val 56357"/>
              <a:gd name="adj2" fmla="val 52512"/>
            </a:avLst>
          </a:prstGeom>
          <a:gradFill flip="none" rotWithShape="1">
            <a:gsLst>
              <a:gs pos="48000">
                <a:schemeClr val="accent2"/>
              </a:gs>
              <a:gs pos="90000">
                <a:srgbClr val="B5F05E"/>
              </a:gs>
            </a:gsLst>
            <a:lin ang="17220000" scaled="0"/>
            <a:tileRect/>
          </a:gradFill>
          <a:ln>
            <a:solidFill>
              <a:schemeClr val="accent6"/>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buClr>
                <a:schemeClr val="accent2"/>
              </a:buClr>
              <a:buFont typeface="Wingdings 2" pitchFamily="33" charset="2"/>
              <a:buNone/>
              <a:defRPr/>
            </a:pPr>
            <a:r>
              <a:rPr lang="en-US" sz="1600" b="1" dirty="0">
                <a:solidFill>
                  <a:schemeClr val="bg1"/>
                </a:solidFill>
                <a:ea typeface="ＭＳ Ｐゴシック" pitchFamily="33" charset="-128"/>
                <a:cs typeface="ＭＳ Ｐゴシック" pitchFamily="33" charset="-128"/>
              </a:rPr>
              <a:t>Aggregate SyncMirror</a:t>
            </a:r>
            <a:endParaRPr lang="en-US" sz="1400" b="1" dirty="0">
              <a:solidFill>
                <a:schemeClr val="bg1"/>
              </a:solidFill>
              <a:ea typeface="ＭＳ Ｐゴシック" pitchFamily="33" charset="-128"/>
              <a:cs typeface="ＭＳ Ｐゴシック" pitchFamily="33" charset="-128"/>
            </a:endParaRPr>
          </a:p>
        </p:txBody>
      </p:sp>
      <p:pic>
        <p:nvPicPr>
          <p:cNvPr id="305175" name="Picture 50" descr="cylinder_volume"/>
          <p:cNvPicPr>
            <a:picLocks noChangeAspect="1" noChangeArrowheads="1"/>
          </p:cNvPicPr>
          <p:nvPr/>
        </p:nvPicPr>
        <p:blipFill>
          <a:blip r:embed="rId4"/>
          <a:srcRect l="56367"/>
          <a:stretch>
            <a:fillRect/>
          </a:stretch>
        </p:blipFill>
        <p:spPr bwMode="auto">
          <a:xfrm>
            <a:off x="2955925" y="5094288"/>
            <a:ext cx="549275" cy="739775"/>
          </a:xfrm>
          <a:prstGeom prst="rect">
            <a:avLst/>
          </a:prstGeom>
          <a:noFill/>
          <a:ln w="9525">
            <a:noFill/>
            <a:miter lim="800000"/>
            <a:headEnd/>
            <a:tailEnd/>
          </a:ln>
        </p:spPr>
      </p:pic>
      <p:sp>
        <p:nvSpPr>
          <p:cNvPr id="62" name="Rounded Rectangle 61"/>
          <p:cNvSpPr/>
          <p:nvPr/>
        </p:nvSpPr>
        <p:spPr bwMode="auto">
          <a:xfrm>
            <a:off x="4151313" y="1131888"/>
            <a:ext cx="1865312" cy="534987"/>
          </a:xfrm>
          <a:prstGeom prst="roundRect">
            <a:avLst>
              <a:gd name="adj" fmla="val 0"/>
            </a:avLst>
          </a:prstGeom>
          <a:solidFill>
            <a:schemeClr val="tx2"/>
          </a:solidFill>
          <a:ln w="9525" cap="flat" cmpd="sng" algn="ctr">
            <a:noFill/>
            <a:prstDash val="solid"/>
            <a:round/>
            <a:headEnd type="none" w="med" len="med"/>
            <a:tailEnd type="none" w="med" len="med"/>
          </a:ln>
          <a:effectLst>
            <a:outerShdw blurRad="50800" dist="38100" dir="19020000" algn="l" rotWithShape="0">
              <a:schemeClr val="bg2">
                <a:lumMod val="50000"/>
                <a:alpha val="37000"/>
              </a:schemeClr>
            </a:outerShdw>
          </a:effectLst>
        </p:spPr>
        <p:txBody>
          <a:bodyPr wrap="none" tIns="18288" bIns="54864" anchor="ctr">
            <a:spAutoFit/>
          </a:bodyPr>
          <a:lstStyle/>
          <a:p>
            <a:pPr algn="ctr">
              <a:buClr>
                <a:schemeClr val="accent2"/>
              </a:buClr>
              <a:buFont typeface="Wingdings 2" pitchFamily="18" charset="2"/>
              <a:buNone/>
              <a:defRPr/>
            </a:pPr>
            <a:r>
              <a:rPr lang="en-US" sz="1500" dirty="0">
                <a:solidFill>
                  <a:schemeClr val="bg1"/>
                </a:solidFill>
              </a:rPr>
              <a:t>  </a:t>
            </a:r>
            <a:r>
              <a:rPr lang="en-US" sz="1500" dirty="0">
                <a:solidFill>
                  <a:schemeClr val="bg1"/>
                </a:solidFill>
              </a:rPr>
              <a:t>1. </a:t>
            </a:r>
            <a:r>
              <a:rPr lang="tr-TR" sz="1500" dirty="0">
                <a:solidFill>
                  <a:schemeClr val="bg1"/>
                </a:solidFill>
              </a:rPr>
              <a:t>yansıyı boz</a:t>
            </a:r>
            <a:endParaRPr lang="en-US" sz="1500" dirty="0">
              <a:solidFill>
                <a:schemeClr val="bg1"/>
              </a:solidFill>
            </a:endParaRPr>
          </a:p>
          <a:p>
            <a:pPr algn="ctr">
              <a:buClr>
                <a:schemeClr val="accent2"/>
              </a:buClr>
              <a:buFont typeface="Wingdings 2" pitchFamily="18" charset="2"/>
              <a:buNone/>
              <a:defRPr/>
            </a:pPr>
            <a:r>
              <a:rPr lang="en-US" sz="1500" dirty="0">
                <a:solidFill>
                  <a:schemeClr val="bg1"/>
                </a:solidFill>
              </a:rPr>
              <a:t>  2. </a:t>
            </a:r>
            <a:r>
              <a:rPr lang="tr-TR" sz="1500" dirty="0">
                <a:solidFill>
                  <a:schemeClr val="bg1"/>
                </a:solidFill>
              </a:rPr>
              <a:t>online hale getir</a:t>
            </a:r>
            <a:endParaRPr lang="en-US" sz="1500" dirty="0">
              <a:solidFill>
                <a:schemeClr val="bg1"/>
              </a:solidFill>
            </a:endParaRPr>
          </a:p>
        </p:txBody>
      </p:sp>
      <p:sp>
        <p:nvSpPr>
          <p:cNvPr id="63" name="Rounded Rectangle 62"/>
          <p:cNvSpPr/>
          <p:nvPr/>
        </p:nvSpPr>
        <p:spPr bwMode="auto">
          <a:xfrm>
            <a:off x="4092575" y="1817688"/>
            <a:ext cx="1982788" cy="534987"/>
          </a:xfrm>
          <a:prstGeom prst="roundRect">
            <a:avLst>
              <a:gd name="adj" fmla="val 0"/>
            </a:avLst>
          </a:prstGeom>
          <a:solidFill>
            <a:schemeClr val="tx2"/>
          </a:solidFill>
          <a:ln w="9525" cap="flat" cmpd="sng" algn="ctr">
            <a:noFill/>
            <a:prstDash val="solid"/>
            <a:round/>
            <a:headEnd type="none" w="med" len="med"/>
            <a:tailEnd type="none" w="med" len="med"/>
          </a:ln>
          <a:effectLst>
            <a:outerShdw blurRad="50800" dist="38100" dir="19020000" algn="l" rotWithShape="0">
              <a:schemeClr val="bg2">
                <a:lumMod val="50000"/>
                <a:alpha val="37000"/>
              </a:schemeClr>
            </a:outerShdw>
          </a:effectLst>
        </p:spPr>
        <p:txBody>
          <a:bodyPr wrap="none" tIns="18288" bIns="54864" anchor="ctr">
            <a:spAutoFit/>
          </a:bodyPr>
          <a:lstStyle/>
          <a:p>
            <a:pPr algn="ctr">
              <a:buClr>
                <a:schemeClr val="accent2"/>
              </a:buClr>
              <a:buFont typeface="Wingdings 2" pitchFamily="18" charset="2"/>
              <a:buNone/>
              <a:defRPr/>
            </a:pPr>
            <a:r>
              <a:rPr lang="en-US" sz="1500" dirty="0">
                <a:solidFill>
                  <a:schemeClr val="bg1"/>
                </a:solidFill>
              </a:rPr>
              <a:t>  3. </a:t>
            </a:r>
            <a:r>
              <a:rPr lang="tr-TR" sz="1500" dirty="0">
                <a:solidFill>
                  <a:schemeClr val="bg1"/>
                </a:solidFill>
              </a:rPr>
              <a:t>Yansıyı Boz</a:t>
            </a:r>
            <a:endParaRPr lang="en-US" sz="1500" dirty="0">
              <a:solidFill>
                <a:schemeClr val="bg1"/>
              </a:solidFill>
            </a:endParaRPr>
          </a:p>
          <a:p>
            <a:pPr algn="ctr">
              <a:buClr>
                <a:schemeClr val="accent2"/>
              </a:buClr>
              <a:buFont typeface="Wingdings 2" pitchFamily="18" charset="2"/>
              <a:buNone/>
              <a:defRPr/>
            </a:pPr>
            <a:r>
              <a:rPr lang="en-US" sz="1500" dirty="0">
                <a:solidFill>
                  <a:schemeClr val="bg1"/>
                </a:solidFill>
              </a:rPr>
              <a:t>  4. </a:t>
            </a:r>
            <a:r>
              <a:rPr lang="tr-TR" sz="1500" dirty="0">
                <a:solidFill>
                  <a:schemeClr val="bg1"/>
                </a:solidFill>
              </a:rPr>
              <a:t>Online Hale Getir</a:t>
            </a:r>
            <a:endParaRPr lang="en-US" sz="1500" dirty="0">
              <a:solidFill>
                <a:schemeClr val="bg1"/>
              </a:solidFill>
            </a:endParaRPr>
          </a:p>
        </p:txBody>
      </p:sp>
      <p:sp>
        <p:nvSpPr>
          <p:cNvPr id="64" name="Rounded Rectangle 63"/>
          <p:cNvSpPr/>
          <p:nvPr/>
        </p:nvSpPr>
        <p:spPr bwMode="auto">
          <a:xfrm>
            <a:off x="4092575" y="2503488"/>
            <a:ext cx="1982788" cy="534987"/>
          </a:xfrm>
          <a:prstGeom prst="roundRect">
            <a:avLst>
              <a:gd name="adj" fmla="val 0"/>
            </a:avLst>
          </a:prstGeom>
          <a:solidFill>
            <a:schemeClr val="tx2"/>
          </a:solidFill>
          <a:ln w="9525" cap="flat" cmpd="sng" algn="ctr">
            <a:noFill/>
            <a:prstDash val="solid"/>
            <a:round/>
            <a:headEnd type="none" w="med" len="med"/>
            <a:tailEnd type="none" w="med" len="med"/>
          </a:ln>
          <a:effectLst>
            <a:outerShdw blurRad="50800" dist="38100" dir="19020000" algn="l" rotWithShape="0">
              <a:schemeClr val="bg2">
                <a:lumMod val="50000"/>
                <a:alpha val="37000"/>
              </a:schemeClr>
            </a:outerShdw>
          </a:effectLst>
        </p:spPr>
        <p:txBody>
          <a:bodyPr wrap="none" tIns="18288" bIns="54864" anchor="ctr">
            <a:spAutoFit/>
          </a:bodyPr>
          <a:lstStyle/>
          <a:p>
            <a:pPr algn="ctr">
              <a:buClr>
                <a:schemeClr val="accent2"/>
              </a:buClr>
              <a:buFont typeface="Wingdings 2" pitchFamily="18" charset="2"/>
              <a:buNone/>
              <a:defRPr/>
            </a:pPr>
            <a:r>
              <a:rPr lang="en-US" sz="1500" dirty="0">
                <a:solidFill>
                  <a:schemeClr val="bg1"/>
                </a:solidFill>
              </a:rPr>
              <a:t>  5. </a:t>
            </a:r>
            <a:r>
              <a:rPr lang="tr-TR" sz="1500" dirty="0">
                <a:solidFill>
                  <a:schemeClr val="bg1"/>
                </a:solidFill>
              </a:rPr>
              <a:t>Yansıyı Boz</a:t>
            </a:r>
            <a:endParaRPr lang="en-US" sz="1500" dirty="0">
              <a:solidFill>
                <a:schemeClr val="bg1"/>
              </a:solidFill>
            </a:endParaRPr>
          </a:p>
          <a:p>
            <a:pPr algn="ctr">
              <a:buClr>
                <a:schemeClr val="accent2"/>
              </a:buClr>
              <a:buFont typeface="Wingdings 2" pitchFamily="18" charset="2"/>
              <a:buNone/>
              <a:defRPr/>
            </a:pPr>
            <a:r>
              <a:rPr lang="en-US" sz="1500" dirty="0">
                <a:solidFill>
                  <a:schemeClr val="bg1"/>
                </a:solidFill>
              </a:rPr>
              <a:t>  6. </a:t>
            </a:r>
            <a:r>
              <a:rPr lang="tr-TR" sz="1500" dirty="0">
                <a:solidFill>
                  <a:schemeClr val="bg1"/>
                </a:solidFill>
              </a:rPr>
              <a:t>Online Hale Getir</a:t>
            </a:r>
            <a:endParaRPr lang="en-US" sz="1500" dirty="0">
              <a:solidFill>
                <a:schemeClr val="bg1"/>
              </a:solidFill>
            </a:endParaRPr>
          </a:p>
        </p:txBody>
      </p:sp>
      <p:sp>
        <p:nvSpPr>
          <p:cNvPr id="66" name="Rounded Rectangle 65"/>
          <p:cNvSpPr/>
          <p:nvPr/>
        </p:nvSpPr>
        <p:spPr bwMode="auto">
          <a:xfrm>
            <a:off x="4092575" y="3189288"/>
            <a:ext cx="2001838" cy="534987"/>
          </a:xfrm>
          <a:prstGeom prst="roundRect">
            <a:avLst>
              <a:gd name="adj" fmla="val 0"/>
            </a:avLst>
          </a:prstGeom>
          <a:solidFill>
            <a:schemeClr val="tx2"/>
          </a:solidFill>
          <a:ln w="9525" cap="flat" cmpd="sng" algn="ctr">
            <a:noFill/>
            <a:prstDash val="solid"/>
            <a:round/>
            <a:headEnd type="none" w="med" len="med"/>
            <a:tailEnd type="none" w="med" len="med"/>
          </a:ln>
          <a:effectLst>
            <a:outerShdw blurRad="50800" dist="38100" dir="19020000" algn="l" rotWithShape="0">
              <a:schemeClr val="bg2">
                <a:lumMod val="50000"/>
                <a:alpha val="37000"/>
              </a:schemeClr>
            </a:outerShdw>
          </a:effectLst>
        </p:spPr>
        <p:txBody>
          <a:bodyPr wrap="none" tIns="18288" bIns="54864" anchor="ctr">
            <a:spAutoFit/>
          </a:bodyPr>
          <a:lstStyle/>
          <a:p>
            <a:pPr algn="ctr">
              <a:buClr>
                <a:schemeClr val="accent2"/>
              </a:buClr>
              <a:buFont typeface="Wingdings 2" pitchFamily="18" charset="2"/>
              <a:buNone/>
              <a:defRPr/>
            </a:pPr>
            <a:r>
              <a:rPr lang="en-US" sz="1500" dirty="0">
                <a:solidFill>
                  <a:schemeClr val="bg1"/>
                </a:solidFill>
              </a:rPr>
              <a:t>  7. </a:t>
            </a:r>
            <a:r>
              <a:rPr lang="tr-TR" sz="1500" dirty="0">
                <a:solidFill>
                  <a:schemeClr val="bg1"/>
                </a:solidFill>
              </a:rPr>
              <a:t>Yansıyı Boz</a:t>
            </a:r>
            <a:endParaRPr lang="en-US" sz="1500" dirty="0">
              <a:solidFill>
                <a:schemeClr val="bg1"/>
              </a:solidFill>
            </a:endParaRPr>
          </a:p>
          <a:p>
            <a:pPr algn="ctr">
              <a:buClr>
                <a:schemeClr val="accent2"/>
              </a:buClr>
              <a:buFont typeface="Wingdings 2" pitchFamily="18" charset="2"/>
              <a:buNone/>
              <a:defRPr/>
            </a:pPr>
            <a:r>
              <a:rPr lang="en-US" sz="1500" dirty="0">
                <a:solidFill>
                  <a:schemeClr val="bg1"/>
                </a:solidFill>
              </a:rPr>
              <a:t>  8. </a:t>
            </a:r>
            <a:r>
              <a:rPr lang="tr-TR" sz="1500" dirty="0">
                <a:solidFill>
                  <a:schemeClr val="bg1"/>
                </a:solidFill>
              </a:rPr>
              <a:t>Online Hale GEtir</a:t>
            </a:r>
            <a:endParaRPr lang="en-US" sz="1500" dirty="0">
              <a:solidFill>
                <a:schemeClr val="bg1"/>
              </a:solidFill>
            </a:endParaRPr>
          </a:p>
        </p:txBody>
      </p:sp>
      <p:pic>
        <p:nvPicPr>
          <p:cNvPr id="67" name="Picture 50" descr="cylinder_volume"/>
          <p:cNvPicPr>
            <a:picLocks noChangeAspect="1" noChangeArrowheads="1"/>
          </p:cNvPicPr>
          <p:nvPr/>
        </p:nvPicPr>
        <p:blipFill>
          <a:blip r:embed="rId4"/>
          <a:srcRect l="56367"/>
          <a:stretch>
            <a:fillRect/>
          </a:stretch>
        </p:blipFill>
        <p:spPr bwMode="auto">
          <a:xfrm>
            <a:off x="6400800" y="1589088"/>
            <a:ext cx="549275" cy="739775"/>
          </a:xfrm>
          <a:prstGeom prst="rect">
            <a:avLst/>
          </a:prstGeom>
          <a:noFill/>
          <a:ln w="9525">
            <a:noFill/>
            <a:miter lim="800000"/>
            <a:headEnd/>
            <a:tailEnd/>
          </a:ln>
        </p:spPr>
      </p:pic>
      <p:pic>
        <p:nvPicPr>
          <p:cNvPr id="68" name="Picture 50" descr="cylinder_volume"/>
          <p:cNvPicPr>
            <a:picLocks noChangeAspect="1" noChangeArrowheads="1"/>
          </p:cNvPicPr>
          <p:nvPr/>
        </p:nvPicPr>
        <p:blipFill>
          <a:blip r:embed="rId4"/>
          <a:srcRect l="56367"/>
          <a:stretch>
            <a:fillRect/>
          </a:stretch>
        </p:blipFill>
        <p:spPr bwMode="auto">
          <a:xfrm>
            <a:off x="7543800" y="1284288"/>
            <a:ext cx="549275" cy="739775"/>
          </a:xfrm>
          <a:prstGeom prst="rect">
            <a:avLst/>
          </a:prstGeom>
          <a:noFill/>
          <a:ln w="9525">
            <a:noFill/>
            <a:miter lim="800000"/>
            <a:headEnd/>
            <a:tailEnd/>
          </a:ln>
        </p:spPr>
      </p:pic>
      <p:pic>
        <p:nvPicPr>
          <p:cNvPr id="69" name="Picture 50" descr="cylinder_volume"/>
          <p:cNvPicPr>
            <a:picLocks noChangeAspect="1" noChangeArrowheads="1"/>
          </p:cNvPicPr>
          <p:nvPr/>
        </p:nvPicPr>
        <p:blipFill>
          <a:blip r:embed="rId4"/>
          <a:srcRect l="56367"/>
          <a:stretch>
            <a:fillRect/>
          </a:stretch>
        </p:blipFill>
        <p:spPr bwMode="auto">
          <a:xfrm>
            <a:off x="6629400" y="2808288"/>
            <a:ext cx="549275" cy="739775"/>
          </a:xfrm>
          <a:prstGeom prst="rect">
            <a:avLst/>
          </a:prstGeom>
          <a:noFill/>
          <a:ln w="9525">
            <a:noFill/>
            <a:miter lim="800000"/>
            <a:headEnd/>
            <a:tailEnd/>
          </a:ln>
        </p:spPr>
      </p:pic>
      <p:pic>
        <p:nvPicPr>
          <p:cNvPr id="70" name="Picture 50" descr="cylinder_volume"/>
          <p:cNvPicPr>
            <a:picLocks noChangeAspect="1" noChangeArrowheads="1"/>
          </p:cNvPicPr>
          <p:nvPr/>
        </p:nvPicPr>
        <p:blipFill>
          <a:blip r:embed="rId4"/>
          <a:srcRect l="56367"/>
          <a:stretch>
            <a:fillRect/>
          </a:stretch>
        </p:blipFill>
        <p:spPr bwMode="auto">
          <a:xfrm>
            <a:off x="7772400" y="2503488"/>
            <a:ext cx="549275" cy="739775"/>
          </a:xfrm>
          <a:prstGeom prst="rect">
            <a:avLst/>
          </a:prstGeom>
          <a:noFill/>
          <a:ln w="9525">
            <a:noFill/>
            <a:miter lim="800000"/>
            <a:headEnd/>
            <a:tailEnd/>
          </a:ln>
        </p:spPr>
      </p:pic>
      <p:grpSp>
        <p:nvGrpSpPr>
          <p:cNvPr id="15" name="Group 74"/>
          <p:cNvGrpSpPr>
            <a:grpSpLocks/>
          </p:cNvGrpSpPr>
          <p:nvPr/>
        </p:nvGrpSpPr>
        <p:grpSpPr bwMode="auto">
          <a:xfrm>
            <a:off x="6629400" y="4484688"/>
            <a:ext cx="1387475" cy="1371600"/>
            <a:chOff x="6629400" y="4343400"/>
            <a:chExt cx="1387475" cy="1371600"/>
          </a:xfrm>
        </p:grpSpPr>
        <p:pic>
          <p:nvPicPr>
            <p:cNvPr id="305187" name="Picture 50" descr="cylinder_volume"/>
            <p:cNvPicPr>
              <a:picLocks noChangeAspect="1" noChangeArrowheads="1"/>
            </p:cNvPicPr>
            <p:nvPr/>
          </p:nvPicPr>
          <p:blipFill>
            <a:blip r:embed="rId4"/>
            <a:srcRect l="56367"/>
            <a:stretch>
              <a:fillRect/>
            </a:stretch>
          </p:blipFill>
          <p:spPr bwMode="auto">
            <a:xfrm>
              <a:off x="6858000" y="4343400"/>
              <a:ext cx="549275" cy="739775"/>
            </a:xfrm>
            <a:prstGeom prst="rect">
              <a:avLst/>
            </a:prstGeom>
            <a:noFill/>
            <a:ln w="9525">
              <a:noFill/>
              <a:miter lim="800000"/>
              <a:headEnd/>
              <a:tailEnd/>
            </a:ln>
          </p:spPr>
        </p:pic>
        <p:pic>
          <p:nvPicPr>
            <p:cNvPr id="305188" name="Picture 50" descr="cylinder_volume"/>
            <p:cNvPicPr>
              <a:picLocks noChangeAspect="1" noChangeArrowheads="1"/>
            </p:cNvPicPr>
            <p:nvPr/>
          </p:nvPicPr>
          <p:blipFill>
            <a:blip r:embed="rId4"/>
            <a:srcRect l="56367"/>
            <a:stretch>
              <a:fillRect/>
            </a:stretch>
          </p:blipFill>
          <p:spPr bwMode="auto">
            <a:xfrm>
              <a:off x="6629400" y="4822825"/>
              <a:ext cx="549275" cy="739775"/>
            </a:xfrm>
            <a:prstGeom prst="rect">
              <a:avLst/>
            </a:prstGeom>
            <a:noFill/>
            <a:ln w="9525">
              <a:noFill/>
              <a:miter lim="800000"/>
              <a:headEnd/>
              <a:tailEnd/>
            </a:ln>
          </p:spPr>
        </p:pic>
        <p:pic>
          <p:nvPicPr>
            <p:cNvPr id="305189" name="Picture 50" descr="cylinder_volume"/>
            <p:cNvPicPr>
              <a:picLocks noChangeAspect="1" noChangeArrowheads="1"/>
            </p:cNvPicPr>
            <p:nvPr/>
          </p:nvPicPr>
          <p:blipFill>
            <a:blip r:embed="rId4"/>
            <a:srcRect l="56367"/>
            <a:stretch>
              <a:fillRect/>
            </a:stretch>
          </p:blipFill>
          <p:spPr bwMode="auto">
            <a:xfrm>
              <a:off x="7467600" y="4495800"/>
              <a:ext cx="549275" cy="739775"/>
            </a:xfrm>
            <a:prstGeom prst="rect">
              <a:avLst/>
            </a:prstGeom>
            <a:noFill/>
            <a:ln w="9525">
              <a:noFill/>
              <a:miter lim="800000"/>
              <a:headEnd/>
              <a:tailEnd/>
            </a:ln>
          </p:spPr>
        </p:pic>
        <p:pic>
          <p:nvPicPr>
            <p:cNvPr id="305190" name="Picture 50" descr="cylinder_volume"/>
            <p:cNvPicPr>
              <a:picLocks noChangeAspect="1" noChangeArrowheads="1"/>
            </p:cNvPicPr>
            <p:nvPr/>
          </p:nvPicPr>
          <p:blipFill>
            <a:blip r:embed="rId4"/>
            <a:srcRect l="56367"/>
            <a:stretch>
              <a:fillRect/>
            </a:stretch>
          </p:blipFill>
          <p:spPr bwMode="auto">
            <a:xfrm>
              <a:off x="7239000" y="4975225"/>
              <a:ext cx="549275" cy="739775"/>
            </a:xfrm>
            <a:prstGeom prst="rect">
              <a:avLst/>
            </a:prstGeom>
            <a:noFill/>
            <a:ln w="9525">
              <a:noFill/>
              <a:miter lim="800000"/>
              <a:headEnd/>
              <a:tailEnd/>
            </a:ln>
          </p:spPr>
        </p:pic>
      </p:grpSp>
      <p:sp>
        <p:nvSpPr>
          <p:cNvPr id="305185" name="Slide Number Placeholder 71"/>
          <p:cNvSpPr>
            <a:spLocks noGrp="1"/>
          </p:cNvSpPr>
          <p:nvPr>
            <p:ph type="sldNum" sz="quarter" idx="10"/>
          </p:nvPr>
        </p:nvSpPr>
        <p:spPr>
          <a:noFill/>
        </p:spPr>
        <p:txBody>
          <a:bodyPr/>
          <a:lstStyle/>
          <a:p>
            <a:fld id="{38ADC604-0EC1-4FD7-A53E-70029A004AE2}" type="slidenum">
              <a:rPr lang="en-US" smtClean="0"/>
              <a:pPr/>
              <a:t>12</a:t>
            </a:fld>
            <a:endParaRPr lang="en-US" smtClean="0"/>
          </a:p>
        </p:txBody>
      </p:sp>
      <p:sp>
        <p:nvSpPr>
          <p:cNvPr id="305186" name="Footer Placeholder 72"/>
          <p:cNvSpPr>
            <a:spLocks noGrp="1"/>
          </p:cNvSpPr>
          <p:nvPr>
            <p:ph type="ftr" sz="quarter" idx="11"/>
          </p:nvPr>
        </p:nvSpPr>
        <p:spPr>
          <a:noFill/>
        </p:spPr>
        <p:txBody>
          <a:bodyPr/>
          <a:lstStyle/>
          <a:p>
            <a:r>
              <a:rPr lang="en-US" smtClean="0"/>
              <a:t>NetApp Confidential - Limited Use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0"/>
                                        <p:tgtEl>
                                          <p:spTgt spid="6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1000"/>
                                        <p:tgtEl>
                                          <p:spTgt spid="63"/>
                                        </p:tgtEl>
                                      </p:cBhvr>
                                    </p:animEffect>
                                  </p:childTnLst>
                                </p:cTn>
                              </p:par>
                              <p:par>
                                <p:cTn id="15" presetID="10"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childTnLst>
                                </p:cTn>
                              </p:par>
                              <p:par>
                                <p:cTn id="22" presetID="10"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1000"/>
                                        <p:tgtEl>
                                          <p:spTgt spid="7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1000"/>
                                        <p:tgtEl>
                                          <p:spTgt spid="6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500"/>
                                        <p:tgtEl>
                                          <p:spTgt spid="195"/>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62" grpId="0" animBg="1"/>
      <p:bldP spid="63" grpId="0" animBg="1"/>
      <p:bldP spid="64"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p:txBody>
          <a:bodyPr/>
          <a:lstStyle/>
          <a:p>
            <a:pPr eaLnBrk="1" hangingPunct="1"/>
            <a:r>
              <a:rPr lang="en-US" smtClean="0"/>
              <a:t>MetroCluster </a:t>
            </a:r>
            <a:r>
              <a:rPr lang="tr-TR" smtClean="0"/>
              <a:t>Okuma Performansını Arttırır</a:t>
            </a:r>
            <a:endParaRPr lang="en-US" smtClean="0"/>
          </a:p>
        </p:txBody>
      </p:sp>
      <p:graphicFrame>
        <p:nvGraphicFramePr>
          <p:cNvPr id="307202" name="Content Placeholder 4"/>
          <p:cNvGraphicFramePr>
            <a:graphicFrameLocks noGrp="1"/>
          </p:cNvGraphicFramePr>
          <p:nvPr>
            <p:ph idx="1"/>
          </p:nvPr>
        </p:nvGraphicFramePr>
        <p:xfrm>
          <a:off x="250825" y="1870075"/>
          <a:ext cx="4198938" cy="3894138"/>
        </p:xfrm>
        <a:graphic>
          <a:graphicData uri="http://schemas.openxmlformats.org/presentationml/2006/ole">
            <p:oleObj spid="_x0000_s307202" r:id="rId4" imgW="4200508" imgH="3895682" progId="Excel.Chart.8">
              <p:embed/>
            </p:oleObj>
          </a:graphicData>
        </a:graphic>
      </p:graphicFrame>
      <p:sp>
        <p:nvSpPr>
          <p:cNvPr id="307203" name="TextBox 7"/>
          <p:cNvSpPr txBox="1">
            <a:spLocks noChangeArrowheads="1"/>
          </p:cNvSpPr>
          <p:nvPr/>
        </p:nvSpPr>
        <p:spPr bwMode="auto">
          <a:xfrm>
            <a:off x="1457325" y="3406775"/>
            <a:ext cx="647700" cy="307975"/>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en-US" sz="1400"/>
              <a:t>+25%</a:t>
            </a:r>
          </a:p>
        </p:txBody>
      </p:sp>
      <p:sp>
        <p:nvSpPr>
          <p:cNvPr id="307204" name="TextBox 13"/>
          <p:cNvSpPr txBox="1">
            <a:spLocks noChangeArrowheads="1"/>
          </p:cNvSpPr>
          <p:nvPr/>
        </p:nvSpPr>
        <p:spPr bwMode="auto">
          <a:xfrm>
            <a:off x="3094038" y="2068513"/>
            <a:ext cx="642937" cy="306387"/>
          </a:xfrm>
          <a:prstGeom prst="rect">
            <a:avLst/>
          </a:prstGeom>
          <a:noFill/>
          <a:ln w="9525">
            <a:noFill/>
            <a:miter lim="800000"/>
            <a:headEnd/>
            <a:tailEnd/>
          </a:ln>
        </p:spPr>
        <p:txBody>
          <a:bodyPr>
            <a:spAutoFit/>
          </a:bodyPr>
          <a:lstStyle/>
          <a:p>
            <a:pPr algn="ctr">
              <a:buClr>
                <a:schemeClr val="accent2"/>
              </a:buClr>
              <a:buFont typeface="Wingdings 2" pitchFamily="18" charset="2"/>
              <a:buNone/>
            </a:pPr>
            <a:r>
              <a:rPr lang="en-US" sz="1400"/>
              <a:t>+33%</a:t>
            </a:r>
          </a:p>
        </p:txBody>
      </p:sp>
      <p:graphicFrame>
        <p:nvGraphicFramePr>
          <p:cNvPr id="307205" name="Content Placeholder 4"/>
          <p:cNvGraphicFramePr>
            <a:graphicFrameLocks/>
          </p:cNvGraphicFramePr>
          <p:nvPr/>
        </p:nvGraphicFramePr>
        <p:xfrm>
          <a:off x="4545013" y="1870075"/>
          <a:ext cx="4213225" cy="3881438"/>
        </p:xfrm>
        <a:graphic>
          <a:graphicData uri="http://schemas.openxmlformats.org/presentationml/2006/ole">
            <p:oleObj spid="_x0000_s307205" r:id="rId5" imgW="4218798" imgH="3877392" progId="Excel.Chart.8">
              <p:embed/>
            </p:oleObj>
          </a:graphicData>
        </a:graphic>
      </p:graphicFrame>
      <p:sp>
        <p:nvSpPr>
          <p:cNvPr id="19" name="TextBox 18"/>
          <p:cNvSpPr txBox="1"/>
          <p:nvPr/>
        </p:nvSpPr>
        <p:spPr>
          <a:xfrm>
            <a:off x="2687638" y="5854700"/>
            <a:ext cx="3498850" cy="400050"/>
          </a:xfrm>
          <a:prstGeom prst="rect">
            <a:avLst/>
          </a:prstGeom>
          <a:noFill/>
        </p:spPr>
        <p:txBody>
          <a:bodyPr>
            <a:spAutoFit/>
          </a:bodyPr>
          <a:lstStyle/>
          <a:p>
            <a:pPr algn="ctr">
              <a:buClr>
                <a:schemeClr val="accent6"/>
              </a:buClr>
              <a:buSzPct val="120000"/>
              <a:buFont typeface="Wingdings 2" pitchFamily="18" charset="2"/>
              <a:buNone/>
              <a:defRPr/>
            </a:pPr>
            <a:r>
              <a:rPr lang="en-US" dirty="0"/>
              <a:t>SFS Benchmarks</a:t>
            </a:r>
          </a:p>
        </p:txBody>
      </p:sp>
      <p:sp>
        <p:nvSpPr>
          <p:cNvPr id="307207" name="TextBox 19"/>
          <p:cNvSpPr txBox="1">
            <a:spLocks noChangeArrowheads="1"/>
          </p:cNvSpPr>
          <p:nvPr/>
        </p:nvSpPr>
        <p:spPr bwMode="auto">
          <a:xfrm>
            <a:off x="5745163" y="2968625"/>
            <a:ext cx="647700" cy="307975"/>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en-US" sz="1400"/>
              <a:t>+55%</a:t>
            </a:r>
          </a:p>
        </p:txBody>
      </p:sp>
      <p:sp>
        <p:nvSpPr>
          <p:cNvPr id="307208" name="TextBox 20"/>
          <p:cNvSpPr txBox="1">
            <a:spLocks noChangeArrowheads="1"/>
          </p:cNvSpPr>
          <p:nvPr/>
        </p:nvSpPr>
        <p:spPr bwMode="auto">
          <a:xfrm>
            <a:off x="7354888" y="2073275"/>
            <a:ext cx="647700" cy="306388"/>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en-US" sz="1400"/>
              <a:t>+80%</a:t>
            </a:r>
          </a:p>
        </p:txBody>
      </p:sp>
      <p:sp>
        <p:nvSpPr>
          <p:cNvPr id="12" name="TextBox 11"/>
          <p:cNvSpPr txBox="1"/>
          <p:nvPr/>
        </p:nvSpPr>
        <p:spPr>
          <a:xfrm>
            <a:off x="600075" y="1262063"/>
            <a:ext cx="3498850" cy="708025"/>
          </a:xfrm>
          <a:prstGeom prst="rect">
            <a:avLst/>
          </a:prstGeom>
          <a:noFill/>
        </p:spPr>
        <p:txBody>
          <a:bodyPr>
            <a:spAutoFit/>
          </a:bodyPr>
          <a:lstStyle/>
          <a:p>
            <a:pPr algn="ctr">
              <a:buClr>
                <a:schemeClr val="accent6"/>
              </a:buClr>
              <a:buSzPct val="120000"/>
              <a:buFont typeface="Wingdings 2" pitchFamily="18" charset="2"/>
              <a:buNone/>
              <a:defRPr/>
            </a:pPr>
            <a:r>
              <a:rPr lang="tr-TR" dirty="0">
                <a:solidFill>
                  <a:schemeClr val="tx2"/>
                </a:solidFill>
              </a:rPr>
              <a:t>Dengeli </a:t>
            </a:r>
            <a:r>
              <a:rPr lang="en-US" dirty="0">
                <a:solidFill>
                  <a:schemeClr val="tx2"/>
                </a:solidFill>
              </a:rPr>
              <a:t> </a:t>
            </a:r>
            <a:r>
              <a:rPr lang="tr-TR" dirty="0">
                <a:solidFill>
                  <a:schemeClr val="tx2"/>
                </a:solidFill>
              </a:rPr>
              <a:t>Okuma</a:t>
            </a:r>
            <a:r>
              <a:rPr lang="en-US" dirty="0">
                <a:solidFill>
                  <a:schemeClr val="tx2"/>
                </a:solidFill>
              </a:rPr>
              <a:t>/</a:t>
            </a:r>
            <a:r>
              <a:rPr lang="tr-TR" dirty="0">
                <a:solidFill>
                  <a:schemeClr val="tx2"/>
                </a:solidFill>
              </a:rPr>
              <a:t>Yazma</a:t>
            </a:r>
            <a:r>
              <a:rPr lang="en-US" dirty="0">
                <a:solidFill>
                  <a:schemeClr val="tx2"/>
                </a:solidFill>
              </a:rPr>
              <a:t> </a:t>
            </a:r>
            <a:r>
              <a:rPr lang="tr-TR" dirty="0">
                <a:solidFill>
                  <a:schemeClr val="tx2"/>
                </a:solidFill>
              </a:rPr>
              <a:t>İslemleri</a:t>
            </a:r>
            <a:endParaRPr lang="en-US" dirty="0">
              <a:solidFill>
                <a:schemeClr val="tx2"/>
              </a:solidFill>
            </a:endParaRPr>
          </a:p>
        </p:txBody>
      </p:sp>
      <p:sp>
        <p:nvSpPr>
          <p:cNvPr id="13" name="TextBox 12"/>
          <p:cNvSpPr txBox="1"/>
          <p:nvPr/>
        </p:nvSpPr>
        <p:spPr>
          <a:xfrm>
            <a:off x="5054600" y="1252538"/>
            <a:ext cx="3497263" cy="400050"/>
          </a:xfrm>
          <a:prstGeom prst="rect">
            <a:avLst/>
          </a:prstGeom>
          <a:noFill/>
        </p:spPr>
        <p:txBody>
          <a:bodyPr>
            <a:spAutoFit/>
          </a:bodyPr>
          <a:lstStyle/>
          <a:p>
            <a:pPr algn="ctr">
              <a:buClr>
                <a:schemeClr val="accent6"/>
              </a:buClr>
              <a:buSzPct val="120000"/>
              <a:buFont typeface="Wingdings 2" pitchFamily="18" charset="2"/>
              <a:buNone/>
              <a:defRPr/>
            </a:pPr>
            <a:r>
              <a:rPr lang="en-US" dirty="0">
                <a:solidFill>
                  <a:schemeClr val="tx2"/>
                </a:solidFill>
              </a:rPr>
              <a:t>100% </a:t>
            </a:r>
            <a:r>
              <a:rPr lang="tr-TR" dirty="0">
                <a:solidFill>
                  <a:schemeClr val="tx2"/>
                </a:solidFill>
              </a:rPr>
              <a:t>Okuma İşlemleri</a:t>
            </a:r>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990600" y="203200"/>
            <a:ext cx="8020050" cy="914400"/>
          </a:xfrm>
        </p:spPr>
        <p:txBody>
          <a:bodyPr/>
          <a:lstStyle/>
          <a:p>
            <a:pPr eaLnBrk="1" hangingPunct="1"/>
            <a:r>
              <a:rPr lang="en-US" sz="2800" smtClean="0"/>
              <a:t>MetroCluster </a:t>
            </a:r>
            <a:r>
              <a:rPr lang="tr-TR" sz="2800" smtClean="0"/>
              <a:t>Diğerlerinden %50 ucuza iş sürekliliği ve yüksek erişilebilirlik sağlar</a:t>
            </a:r>
            <a:endParaRPr lang="en-US" sz="2800" smtClean="0"/>
          </a:p>
        </p:txBody>
      </p:sp>
      <p:sp>
        <p:nvSpPr>
          <p:cNvPr id="309250" name="Content Placeholder 4"/>
          <p:cNvSpPr>
            <a:spLocks noGrp="1"/>
          </p:cNvSpPr>
          <p:nvPr>
            <p:ph sz="half" idx="2"/>
          </p:nvPr>
        </p:nvSpPr>
        <p:spPr>
          <a:xfrm>
            <a:off x="4352925" y="1465263"/>
            <a:ext cx="4562475" cy="4757737"/>
          </a:xfrm>
        </p:spPr>
        <p:txBody>
          <a:bodyPr/>
          <a:lstStyle/>
          <a:p>
            <a:pPr eaLnBrk="1" hangingPunct="1"/>
            <a:r>
              <a:rPr lang="en-US" smtClean="0"/>
              <a:t>50% </a:t>
            </a:r>
            <a:r>
              <a:rPr lang="tr-TR" smtClean="0"/>
              <a:t>Daha Ucuz</a:t>
            </a:r>
            <a:endParaRPr lang="en-US" smtClean="0"/>
          </a:p>
          <a:p>
            <a:pPr eaLnBrk="1" hangingPunct="1"/>
            <a:endParaRPr lang="tr-TR" smtClean="0"/>
          </a:p>
          <a:p>
            <a:pPr eaLnBrk="1" hangingPunct="1"/>
            <a:r>
              <a:rPr lang="en-US" smtClean="0"/>
              <a:t>50% </a:t>
            </a:r>
            <a:r>
              <a:rPr lang="tr-TR" smtClean="0"/>
              <a:t>Daha Az Yönetim</a:t>
            </a:r>
            <a:endParaRPr lang="en-US" smtClean="0"/>
          </a:p>
          <a:p>
            <a:pPr lvl="1" eaLnBrk="1" hangingPunct="1"/>
            <a:endParaRPr lang="tr-TR" smtClean="0"/>
          </a:p>
          <a:p>
            <a:pPr lvl="1" eaLnBrk="1" hangingPunct="1"/>
            <a:r>
              <a:rPr lang="tr-TR" smtClean="0"/>
              <a:t>Otomatik Koruma Sağlar</a:t>
            </a:r>
            <a:endParaRPr lang="en-US" smtClean="0"/>
          </a:p>
          <a:p>
            <a:pPr lvl="1" eaLnBrk="1" hangingPunct="1"/>
            <a:r>
              <a:rPr lang="tr-TR" smtClean="0"/>
              <a:t>Karışık yapılara ihtiyaç duymaz</a:t>
            </a:r>
            <a:endParaRPr lang="en-US" smtClean="0"/>
          </a:p>
          <a:p>
            <a:pPr lvl="1" eaLnBrk="1" hangingPunct="1"/>
            <a:r>
              <a:rPr lang="tr-TR" smtClean="0"/>
              <a:t>Upgrade ve bakım için durmaz</a:t>
            </a:r>
            <a:endParaRPr lang="en-US" smtClean="0"/>
          </a:p>
        </p:txBody>
      </p:sp>
      <p:pic>
        <p:nvPicPr>
          <p:cNvPr id="309251" name="Picture 2" descr="http://blog.kir.com/archives/images/money.jpg"/>
          <p:cNvPicPr>
            <a:picLocks noChangeAspect="1" noChangeArrowheads="1"/>
          </p:cNvPicPr>
          <p:nvPr/>
        </p:nvPicPr>
        <p:blipFill>
          <a:blip r:embed="rId3"/>
          <a:srcRect/>
          <a:stretch>
            <a:fillRect/>
          </a:stretch>
        </p:blipFill>
        <p:spPr bwMode="auto">
          <a:xfrm>
            <a:off x="452438" y="2047875"/>
            <a:ext cx="3617912" cy="3616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ChangeArrowheads="1"/>
          </p:cNvSpPr>
          <p:nvPr>
            <p:ph type="title"/>
          </p:nvPr>
        </p:nvSpPr>
        <p:spPr/>
        <p:txBody>
          <a:bodyPr/>
          <a:lstStyle/>
          <a:p>
            <a:pPr eaLnBrk="1" hangingPunct="1"/>
            <a:r>
              <a:rPr lang="en-US" smtClean="0"/>
              <a:t>MetroCluster</a:t>
            </a:r>
            <a:r>
              <a:rPr lang="tr-TR" smtClean="0"/>
              <a:t> ile verimli alan kullanımı</a:t>
            </a:r>
            <a:endParaRPr lang="en-US" smtClean="0"/>
          </a:p>
        </p:txBody>
      </p:sp>
      <p:sp>
        <p:nvSpPr>
          <p:cNvPr id="54276" name="Rectangle 3"/>
          <p:cNvSpPr>
            <a:spLocks noGrp="1" noChangeArrowheads="1"/>
          </p:cNvSpPr>
          <p:nvPr>
            <p:ph type="body" idx="1"/>
          </p:nvPr>
        </p:nvSpPr>
        <p:spPr>
          <a:xfrm>
            <a:off x="3584575" y="1485900"/>
            <a:ext cx="5268913" cy="4995863"/>
          </a:xfrm>
        </p:spPr>
        <p:txBody>
          <a:bodyPr/>
          <a:lstStyle/>
          <a:p>
            <a:pPr marL="342900" indent="-342900" eaLnBrk="1" hangingPunct="1">
              <a:lnSpc>
                <a:spcPct val="90000"/>
              </a:lnSpc>
              <a:defRPr/>
            </a:pPr>
            <a:r>
              <a:rPr lang="tr-TR" sz="2400" dirty="0" smtClean="0"/>
              <a:t>Tekilleştirme alandan tasarruf sağlar</a:t>
            </a:r>
            <a:endParaRPr lang="en-US" sz="2400" dirty="0" smtClean="0"/>
          </a:p>
          <a:p>
            <a:pPr marL="681038" lvl="1" indent="-342900" eaLnBrk="1" hangingPunct="1">
              <a:lnSpc>
                <a:spcPct val="90000"/>
              </a:lnSpc>
              <a:defRPr/>
            </a:pPr>
            <a:r>
              <a:rPr lang="tr-TR" sz="2400" dirty="0" smtClean="0"/>
              <a:t>Hem kaynak hem hedef alanlar için tekilleştime</a:t>
            </a:r>
            <a:endParaRPr lang="en-US" sz="2400" dirty="0" smtClean="0"/>
          </a:p>
          <a:p>
            <a:pPr marL="347472" indent="-342900" eaLnBrk="1" hangingPunct="1">
              <a:lnSpc>
                <a:spcPct val="90000"/>
              </a:lnSpc>
              <a:defRPr/>
            </a:pPr>
            <a:r>
              <a:rPr lang="tr-TR" sz="2400" dirty="0" smtClean="0"/>
              <a:t>Kullanıcı kapasite kullanımı</a:t>
            </a:r>
            <a:r>
              <a:rPr lang="en-US" sz="2400" dirty="0" smtClean="0"/>
              <a:t>*:</a:t>
            </a:r>
          </a:p>
          <a:p>
            <a:pPr lvl="1" indent="-342900" eaLnBrk="1" hangingPunct="1">
              <a:lnSpc>
                <a:spcPct val="90000"/>
              </a:lnSpc>
              <a:defRPr/>
            </a:pPr>
            <a:r>
              <a:rPr lang="en-US" sz="2400" dirty="0" smtClean="0">
                <a:ea typeface="+mn-ea"/>
                <a:cs typeface="+mn-cs"/>
              </a:rPr>
              <a:t>25-30% </a:t>
            </a:r>
            <a:r>
              <a:rPr lang="tr-TR" sz="2400" dirty="0" smtClean="0">
                <a:ea typeface="+mn-ea"/>
                <a:cs typeface="+mn-cs"/>
              </a:rPr>
              <a:t>ortalama kazanç</a:t>
            </a:r>
            <a:endParaRPr lang="en-US" sz="2400" dirty="0" smtClean="0">
              <a:ea typeface="+mn-ea"/>
              <a:cs typeface="+mn-cs"/>
            </a:endParaRPr>
          </a:p>
          <a:p>
            <a:pPr lvl="1" indent="-342900" eaLnBrk="1" hangingPunct="1">
              <a:lnSpc>
                <a:spcPct val="90000"/>
              </a:lnSpc>
              <a:defRPr/>
            </a:pPr>
            <a:r>
              <a:rPr lang="en-US" sz="2400" dirty="0" smtClean="0">
                <a:ea typeface="+mn-ea"/>
                <a:cs typeface="+mn-cs"/>
              </a:rPr>
              <a:t>50-90% </a:t>
            </a:r>
            <a:r>
              <a:rPr lang="tr-TR" sz="2400" dirty="0" smtClean="0">
                <a:ea typeface="+mn-ea"/>
                <a:cs typeface="+mn-cs"/>
              </a:rPr>
              <a:t>sanal ortamlardaki alan kazancı</a:t>
            </a:r>
            <a:endParaRPr lang="en-US" sz="2400" dirty="0" smtClean="0">
              <a:ea typeface="+mn-ea"/>
              <a:cs typeface="+mn-cs"/>
            </a:endParaRPr>
          </a:p>
        </p:txBody>
      </p:sp>
      <p:pic>
        <p:nvPicPr>
          <p:cNvPr id="311299" name="Picture 4" descr="dedupe new"/>
          <p:cNvPicPr>
            <a:picLocks noChangeAspect="1" noChangeArrowheads="1"/>
          </p:cNvPicPr>
          <p:nvPr/>
        </p:nvPicPr>
        <p:blipFill>
          <a:blip r:embed="rId3"/>
          <a:srcRect/>
          <a:stretch>
            <a:fillRect/>
          </a:stretch>
        </p:blipFill>
        <p:spPr bwMode="auto">
          <a:xfrm>
            <a:off x="482600" y="1981200"/>
            <a:ext cx="2895600" cy="2398713"/>
          </a:xfrm>
          <a:prstGeom prst="rect">
            <a:avLst/>
          </a:prstGeom>
          <a:noFill/>
          <a:ln w="9525">
            <a:noFill/>
            <a:miter lim="800000"/>
            <a:headEnd/>
            <a:tailEnd/>
          </a:ln>
        </p:spPr>
      </p:pic>
      <p:sp>
        <p:nvSpPr>
          <p:cNvPr id="311300" name="TextBox 5"/>
          <p:cNvSpPr txBox="1">
            <a:spLocks noChangeArrowheads="1"/>
          </p:cNvSpPr>
          <p:nvPr/>
        </p:nvSpPr>
        <p:spPr bwMode="auto">
          <a:xfrm>
            <a:off x="4591050" y="6240463"/>
            <a:ext cx="4260850" cy="307975"/>
          </a:xfrm>
          <a:prstGeom prst="rect">
            <a:avLst/>
          </a:prstGeom>
          <a:noFill/>
          <a:ln w="9525">
            <a:noFill/>
            <a:miter lim="800000"/>
            <a:headEnd/>
            <a:tailEnd/>
          </a:ln>
        </p:spPr>
        <p:txBody>
          <a:bodyPr>
            <a:spAutoFit/>
          </a:bodyPr>
          <a:lstStyle/>
          <a:p>
            <a:pPr algn="r">
              <a:buClr>
                <a:schemeClr val="accent2"/>
              </a:buClr>
              <a:buFont typeface="Wingdings 2" pitchFamily="18" charset="2"/>
              <a:buNone/>
            </a:pPr>
            <a:r>
              <a:rPr lang="en-US" sz="1400"/>
              <a:t>*Based on NetApp AutoSupport data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476250" y="1522413"/>
            <a:ext cx="5854700" cy="4486275"/>
            <a:chOff x="494132" y="1565108"/>
            <a:chExt cx="6997700" cy="4762500"/>
          </a:xfrm>
        </p:grpSpPr>
        <p:sp>
          <p:nvSpPr>
            <p:cNvPr id="21" name="Rectangle 20"/>
            <p:cNvSpPr/>
            <p:nvPr/>
          </p:nvSpPr>
          <p:spPr bwMode="auto">
            <a:xfrm>
              <a:off x="494132" y="1565108"/>
              <a:ext cx="6997700" cy="4762500"/>
            </a:xfrm>
            <a:prstGeom prst="rect">
              <a:avLst/>
            </a:prstGeom>
            <a:solidFill>
              <a:schemeClr val="accent3"/>
            </a:solidFill>
            <a:ln w="9525" cap="flat" cmpd="sng" algn="ctr">
              <a:solidFill>
                <a:schemeClr val="bg2"/>
              </a:solid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a:p>
          </p:txBody>
        </p:sp>
        <p:sp>
          <p:nvSpPr>
            <p:cNvPr id="313373" name="TextBox 37"/>
            <p:cNvSpPr txBox="1">
              <a:spLocks noChangeArrowheads="1"/>
            </p:cNvSpPr>
            <p:nvPr/>
          </p:nvSpPr>
          <p:spPr bwMode="auto">
            <a:xfrm>
              <a:off x="3416276" y="1670943"/>
              <a:ext cx="4016589" cy="359469"/>
            </a:xfrm>
            <a:prstGeom prst="rect">
              <a:avLst/>
            </a:prstGeom>
            <a:noFill/>
            <a:ln w="9525">
              <a:noFill/>
              <a:miter lim="800000"/>
              <a:headEnd/>
              <a:tailEnd/>
            </a:ln>
          </p:spPr>
          <p:txBody>
            <a:bodyPr>
              <a:spAutoFit/>
            </a:bodyPr>
            <a:lstStyle/>
            <a:p>
              <a:pPr algn="ctr">
                <a:buClr>
                  <a:schemeClr val="accent2"/>
                </a:buClr>
                <a:buFont typeface="Wingdings 2" pitchFamily="18" charset="2"/>
                <a:buNone/>
              </a:pPr>
              <a:r>
                <a:rPr lang="tr-TR" sz="1600"/>
                <a:t>Şehirler Arasında</a:t>
              </a:r>
              <a:endParaRPr lang="en-US" sz="1600"/>
            </a:p>
          </p:txBody>
        </p:sp>
      </p:grpSp>
      <p:sp>
        <p:nvSpPr>
          <p:cNvPr id="19" name="Rectangle 18"/>
          <p:cNvSpPr/>
          <p:nvPr/>
        </p:nvSpPr>
        <p:spPr bwMode="auto">
          <a:xfrm>
            <a:off x="477838" y="1990725"/>
            <a:ext cx="4038600" cy="4013200"/>
          </a:xfrm>
          <a:prstGeom prst="rect">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endParaRPr lang="en-US"/>
          </a:p>
        </p:txBody>
      </p:sp>
      <p:sp>
        <p:nvSpPr>
          <p:cNvPr id="20" name="TextBox 19"/>
          <p:cNvSpPr txBox="1">
            <a:spLocks noChangeArrowheads="1"/>
          </p:cNvSpPr>
          <p:nvPr/>
        </p:nvSpPr>
        <p:spPr bwMode="auto">
          <a:xfrm>
            <a:off x="1146175" y="2111375"/>
            <a:ext cx="2747963" cy="338138"/>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tr-TR" sz="1600"/>
              <a:t>Kat, Bina Kampüs içerisinde</a:t>
            </a:r>
            <a:endParaRPr lang="en-US" sz="1600"/>
          </a:p>
        </p:txBody>
      </p:sp>
      <p:sp>
        <p:nvSpPr>
          <p:cNvPr id="313348" name="Title 6"/>
          <p:cNvSpPr>
            <a:spLocks noGrp="1"/>
          </p:cNvSpPr>
          <p:nvPr>
            <p:ph type="title"/>
          </p:nvPr>
        </p:nvSpPr>
        <p:spPr/>
        <p:txBody>
          <a:bodyPr/>
          <a:lstStyle/>
          <a:p>
            <a:pPr eaLnBrk="1" hangingPunct="1"/>
            <a:r>
              <a:rPr lang="en-US" smtClean="0"/>
              <a:t>MetroCluster </a:t>
            </a:r>
            <a:r>
              <a:rPr lang="tr-TR" smtClean="0"/>
              <a:t>Esneklik Sağlar</a:t>
            </a:r>
            <a:endParaRPr lang="en-US" smtClean="0">
              <a:ea typeface="ＭＳ Ｐゴシック"/>
              <a:cs typeface="ＭＳ Ｐゴシック"/>
            </a:endParaRPr>
          </a:p>
        </p:txBody>
      </p:sp>
      <p:sp>
        <p:nvSpPr>
          <p:cNvPr id="313349" name="Rectangle 15"/>
          <p:cNvSpPr>
            <a:spLocks noChangeArrowheads="1"/>
          </p:cNvSpPr>
          <p:nvPr/>
        </p:nvSpPr>
        <p:spPr bwMode="auto">
          <a:xfrm>
            <a:off x="473075" y="2589213"/>
            <a:ext cx="2438400" cy="3403600"/>
          </a:xfrm>
          <a:prstGeom prst="rect">
            <a:avLst/>
          </a:prstGeom>
          <a:solidFill>
            <a:schemeClr val="accent1"/>
          </a:solidFill>
          <a:ln w="9525" algn="ctr">
            <a:solidFill>
              <a:schemeClr val="bg2"/>
            </a:solidFill>
            <a:round/>
            <a:headEnd/>
            <a:tailEnd/>
          </a:ln>
        </p:spPr>
        <p:txBody>
          <a:bodyPr wrap="none" anchor="ctr"/>
          <a:lstStyle/>
          <a:p>
            <a:pPr algn="ctr">
              <a:buClr>
                <a:schemeClr val="accent2"/>
              </a:buClr>
              <a:buFont typeface="Wingdings 2" pitchFamily="18" charset="2"/>
              <a:buNone/>
            </a:pPr>
            <a:endParaRPr lang="tr-TR"/>
          </a:p>
        </p:txBody>
      </p:sp>
      <p:sp>
        <p:nvSpPr>
          <p:cNvPr id="313350" name="TextBox 16"/>
          <p:cNvSpPr txBox="1">
            <a:spLocks noChangeArrowheads="1"/>
          </p:cNvSpPr>
          <p:nvPr/>
        </p:nvSpPr>
        <p:spPr bwMode="auto">
          <a:xfrm>
            <a:off x="793750" y="2601913"/>
            <a:ext cx="1793875" cy="338137"/>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tr-TR" sz="1600"/>
              <a:t>Datacenter İçinde</a:t>
            </a:r>
            <a:endParaRPr lang="en-US" sz="1600"/>
          </a:p>
        </p:txBody>
      </p:sp>
      <p:grpSp>
        <p:nvGrpSpPr>
          <p:cNvPr id="3" name="Group 50"/>
          <p:cNvGrpSpPr>
            <a:grpSpLocks/>
          </p:cNvGrpSpPr>
          <p:nvPr/>
        </p:nvGrpSpPr>
        <p:grpSpPr bwMode="auto">
          <a:xfrm>
            <a:off x="1114425" y="4214813"/>
            <a:ext cx="1155700" cy="1727200"/>
            <a:chOff x="806450" y="4533901"/>
            <a:chExt cx="1155700" cy="1727199"/>
          </a:xfrm>
        </p:grpSpPr>
        <p:sp>
          <p:nvSpPr>
            <p:cNvPr id="313368" name="Left-Right Arrow 17"/>
            <p:cNvSpPr>
              <a:spLocks noChangeArrowheads="1"/>
            </p:cNvSpPr>
            <p:nvPr/>
          </p:nvSpPr>
          <p:spPr bwMode="auto">
            <a:xfrm>
              <a:off x="806450" y="5867400"/>
              <a:ext cx="1155700" cy="393700"/>
            </a:xfrm>
            <a:prstGeom prst="leftRightArrow">
              <a:avLst>
                <a:gd name="adj1" fmla="val 50000"/>
                <a:gd name="adj2" fmla="val 49998"/>
              </a:avLst>
            </a:prstGeom>
            <a:solidFill>
              <a:schemeClr val="bg1"/>
            </a:solidFill>
            <a:ln w="9525" algn="ctr">
              <a:solidFill>
                <a:schemeClr val="bg2"/>
              </a:solidFill>
              <a:round/>
              <a:headEnd/>
              <a:tailEnd/>
            </a:ln>
          </p:spPr>
          <p:txBody>
            <a:bodyPr wrap="none" anchor="ctr"/>
            <a:lstStyle/>
            <a:p>
              <a:pPr algn="ctr">
                <a:buClr>
                  <a:schemeClr val="accent2"/>
                </a:buClr>
                <a:buFont typeface="Wingdings 2" pitchFamily="18" charset="2"/>
                <a:buNone/>
              </a:pPr>
              <a:r>
                <a:rPr lang="en-US" sz="1200" b="1"/>
                <a:t>MetroCluster</a:t>
              </a:r>
            </a:p>
          </p:txBody>
        </p:sp>
        <p:grpSp>
          <p:nvGrpSpPr>
            <p:cNvPr id="313369" name="Group 47"/>
            <p:cNvGrpSpPr>
              <a:grpSpLocks/>
            </p:cNvGrpSpPr>
            <p:nvPr/>
          </p:nvGrpSpPr>
          <p:grpSpPr bwMode="auto">
            <a:xfrm>
              <a:off x="1042858" y="4533901"/>
              <a:ext cx="660036" cy="153986"/>
              <a:chOff x="1042858" y="4533901"/>
              <a:chExt cx="660036" cy="153986"/>
            </a:xfrm>
          </p:grpSpPr>
          <p:cxnSp>
            <p:nvCxnSpPr>
              <p:cNvPr id="13" name="Straight Connector 12"/>
              <p:cNvCxnSpPr/>
              <p:nvPr/>
            </p:nvCxnSpPr>
            <p:spPr bwMode="auto">
              <a:xfrm>
                <a:off x="1042988" y="4533901"/>
                <a:ext cx="660400" cy="15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bwMode="auto">
              <a:xfrm>
                <a:off x="1042988" y="4686301"/>
                <a:ext cx="660400" cy="15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5" name="Group 56"/>
          <p:cNvGrpSpPr>
            <a:grpSpLocks/>
          </p:cNvGrpSpPr>
          <p:nvPr/>
        </p:nvGrpSpPr>
        <p:grpSpPr bwMode="auto">
          <a:xfrm>
            <a:off x="993775" y="4191000"/>
            <a:ext cx="2746375" cy="1697038"/>
            <a:chOff x="994612" y="4268110"/>
            <a:chExt cx="2745718" cy="1696689"/>
          </a:xfrm>
        </p:grpSpPr>
        <p:sp>
          <p:nvSpPr>
            <p:cNvPr id="313364" name="Left-Right Arrow 45"/>
            <p:cNvSpPr>
              <a:spLocks noChangeArrowheads="1"/>
            </p:cNvSpPr>
            <p:nvPr/>
          </p:nvSpPr>
          <p:spPr bwMode="auto">
            <a:xfrm>
              <a:off x="994612" y="5571099"/>
              <a:ext cx="2745718" cy="393700"/>
            </a:xfrm>
            <a:prstGeom prst="leftRightArrow">
              <a:avLst>
                <a:gd name="adj1" fmla="val 50000"/>
                <a:gd name="adj2" fmla="val 50014"/>
              </a:avLst>
            </a:prstGeom>
            <a:solidFill>
              <a:schemeClr val="bg1"/>
            </a:solidFill>
            <a:ln w="9525" algn="ctr">
              <a:solidFill>
                <a:schemeClr val="bg2"/>
              </a:solidFill>
              <a:round/>
              <a:headEnd/>
              <a:tailEnd/>
            </a:ln>
          </p:spPr>
          <p:txBody>
            <a:bodyPr wrap="none" anchor="ctr"/>
            <a:lstStyle/>
            <a:p>
              <a:pPr algn="ctr">
                <a:buClr>
                  <a:schemeClr val="accent2"/>
                </a:buClr>
                <a:buFont typeface="Wingdings 2" pitchFamily="18" charset="2"/>
                <a:buNone/>
              </a:pPr>
              <a:r>
                <a:rPr lang="en-US" sz="1200" b="1"/>
                <a:t>MetroCluster –500 m</a:t>
              </a:r>
              <a:r>
                <a:rPr lang="tr-TR" sz="1200" b="1"/>
                <a:t> kadar Uzayabilir</a:t>
              </a:r>
              <a:endParaRPr lang="en-US" sz="1200" b="1"/>
            </a:p>
          </p:txBody>
        </p:sp>
        <p:grpSp>
          <p:nvGrpSpPr>
            <p:cNvPr id="313365" name="Group 35"/>
            <p:cNvGrpSpPr>
              <a:grpSpLocks/>
            </p:cNvGrpSpPr>
            <p:nvPr/>
          </p:nvGrpSpPr>
          <p:grpSpPr bwMode="auto">
            <a:xfrm>
              <a:off x="1524933" y="4268110"/>
              <a:ext cx="1866535" cy="150125"/>
              <a:chOff x="1194594" y="4533900"/>
              <a:chExt cx="660400" cy="153988"/>
            </a:xfrm>
          </p:grpSpPr>
          <p:cxnSp>
            <p:nvCxnSpPr>
              <p:cNvPr id="34" name="Straight Connector 33"/>
              <p:cNvCxnSpPr/>
              <p:nvPr/>
            </p:nvCxnSpPr>
            <p:spPr bwMode="auto">
              <a:xfrm>
                <a:off x="1194515" y="4533900"/>
                <a:ext cx="660371" cy="16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1194515" y="4686933"/>
                <a:ext cx="660371" cy="16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37" name="Rectangle 36"/>
          <p:cNvSpPr/>
          <p:nvPr/>
        </p:nvSpPr>
        <p:spPr>
          <a:xfrm>
            <a:off x="6373813" y="1924050"/>
            <a:ext cx="2743200" cy="295433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spAutoFit/>
          </a:bodyPr>
          <a:lstStyle/>
          <a:p>
            <a:pPr marL="230188" indent="-230188" eaLnBrk="0" hangingPunct="0">
              <a:spcBef>
                <a:spcPct val="15000"/>
              </a:spcBef>
              <a:spcAft>
                <a:spcPct val="15000"/>
              </a:spcAft>
              <a:buClr>
                <a:srgbClr val="4F9615"/>
              </a:buClr>
              <a:buFont typeface="Wingdings" pitchFamily="2" charset="2"/>
              <a:buChar char="§"/>
              <a:defRPr/>
            </a:pPr>
            <a:r>
              <a:rPr lang="en-US" dirty="0" err="1">
                <a:solidFill>
                  <a:srgbClr val="000000"/>
                </a:solidFill>
                <a:ea typeface="ＭＳ Ｐゴシック"/>
                <a:cs typeface="ＭＳ Ｐゴシック"/>
              </a:rPr>
              <a:t>MetroCluster</a:t>
            </a:r>
            <a:r>
              <a:rPr lang="en-US" dirty="0">
                <a:solidFill>
                  <a:srgbClr val="000000"/>
                </a:solidFill>
                <a:ea typeface="ＭＳ Ｐゴシック"/>
                <a:cs typeface="ＭＳ Ｐゴシック"/>
              </a:rPr>
              <a:t> </a:t>
            </a:r>
            <a:r>
              <a:rPr lang="tr-TR" dirty="0">
                <a:solidFill>
                  <a:srgbClr val="000000"/>
                </a:solidFill>
                <a:ea typeface="ＭＳ Ｐゴシック"/>
                <a:cs typeface="ＭＳ Ｐゴシック"/>
              </a:rPr>
              <a:t>katlar, Binalar, Kampüs Alanları ve Hatta Şehirlerarası iş sürekliliği ve erişilebilirlik sağlar.</a:t>
            </a:r>
          </a:p>
          <a:p>
            <a:pPr marL="230188" indent="-230188" eaLnBrk="0" hangingPunct="0">
              <a:spcBef>
                <a:spcPct val="15000"/>
              </a:spcBef>
              <a:spcAft>
                <a:spcPct val="15000"/>
              </a:spcAft>
              <a:buClr>
                <a:srgbClr val="4F9615"/>
              </a:buClr>
              <a:buFont typeface="Wingdings" pitchFamily="2" charset="2"/>
              <a:buChar char="§"/>
              <a:defRPr/>
            </a:pPr>
            <a:r>
              <a:rPr lang="en-US" dirty="0">
                <a:solidFill>
                  <a:srgbClr val="000000"/>
                </a:solidFill>
                <a:ea typeface="ＭＳ Ｐゴシック"/>
                <a:cs typeface="ＭＳ Ｐゴシック"/>
              </a:rPr>
              <a:t>FAS3000</a:t>
            </a:r>
            <a:r>
              <a:rPr lang="en-US" dirty="0">
                <a:solidFill>
                  <a:srgbClr val="000000"/>
                </a:solidFill>
                <a:ea typeface="ＭＳ Ｐゴシック"/>
                <a:cs typeface="ＭＳ Ｐゴシック"/>
              </a:rPr>
              <a:t>, FAS3100</a:t>
            </a:r>
            <a:r>
              <a:rPr lang="en-US" dirty="0">
                <a:solidFill>
                  <a:srgbClr val="000000"/>
                </a:solidFill>
                <a:ea typeface="ＭＳ Ｐゴシック"/>
                <a:cs typeface="ＭＳ Ｐゴシック"/>
              </a:rPr>
              <a:t>,</a:t>
            </a:r>
            <a:r>
              <a:rPr lang="tr-TR" dirty="0">
                <a:solidFill>
                  <a:srgbClr val="000000"/>
                </a:solidFill>
                <a:ea typeface="ＭＳ Ｐゴシック"/>
                <a:cs typeface="ＭＳ Ｐゴシック"/>
              </a:rPr>
              <a:t> FAS3200,</a:t>
            </a:r>
            <a:r>
              <a:rPr lang="en-US" dirty="0">
                <a:solidFill>
                  <a:srgbClr val="000000"/>
                </a:solidFill>
                <a:ea typeface="ＭＳ Ｐゴシック"/>
                <a:cs typeface="ＭＳ Ｐゴシック"/>
              </a:rPr>
              <a:t> </a:t>
            </a:r>
            <a:r>
              <a:rPr lang="en-US" dirty="0">
                <a:solidFill>
                  <a:srgbClr val="000000"/>
                </a:solidFill>
                <a:ea typeface="ＭＳ Ｐゴシック"/>
                <a:cs typeface="ＭＳ Ｐゴシック"/>
              </a:rPr>
              <a:t>FAS6000 &amp; V-Series</a:t>
            </a:r>
          </a:p>
        </p:txBody>
      </p:sp>
      <p:grpSp>
        <p:nvGrpSpPr>
          <p:cNvPr id="7" name="Group 58"/>
          <p:cNvGrpSpPr>
            <a:grpSpLocks/>
          </p:cNvGrpSpPr>
          <p:nvPr/>
        </p:nvGrpSpPr>
        <p:grpSpPr bwMode="auto">
          <a:xfrm>
            <a:off x="958850" y="3048000"/>
            <a:ext cx="4756150" cy="2870200"/>
            <a:chOff x="985019" y="3463813"/>
            <a:chExt cx="4756535" cy="2869632"/>
          </a:xfrm>
        </p:grpSpPr>
        <p:pic>
          <p:nvPicPr>
            <p:cNvPr id="313359" name="Picture 12" descr="FAS3000_cab"/>
            <p:cNvPicPr>
              <a:picLocks noChangeAspect="1" noChangeArrowheads="1"/>
            </p:cNvPicPr>
            <p:nvPr/>
          </p:nvPicPr>
          <p:blipFill>
            <a:blip r:embed="rId3"/>
            <a:srcRect/>
            <a:stretch>
              <a:fillRect/>
            </a:stretch>
          </p:blipFill>
          <p:spPr bwMode="auto">
            <a:xfrm>
              <a:off x="5038291" y="3463813"/>
              <a:ext cx="703263" cy="2519362"/>
            </a:xfrm>
            <a:prstGeom prst="rect">
              <a:avLst/>
            </a:prstGeom>
            <a:noFill/>
            <a:ln w="9525">
              <a:noFill/>
              <a:miter lim="800000"/>
              <a:headEnd/>
              <a:tailEnd/>
            </a:ln>
          </p:spPr>
        </p:pic>
        <p:grpSp>
          <p:nvGrpSpPr>
            <p:cNvPr id="313360" name="Group 35"/>
            <p:cNvGrpSpPr>
              <a:grpSpLocks/>
            </p:cNvGrpSpPr>
            <p:nvPr/>
          </p:nvGrpSpPr>
          <p:grpSpPr bwMode="auto">
            <a:xfrm>
              <a:off x="1526569" y="4655127"/>
              <a:ext cx="3513644" cy="148236"/>
              <a:chOff x="1194594" y="4533900"/>
              <a:chExt cx="660400" cy="153988"/>
            </a:xfrm>
          </p:grpSpPr>
          <p:cxnSp>
            <p:nvCxnSpPr>
              <p:cNvPr id="43" name="Straight Connector 42"/>
              <p:cNvCxnSpPr/>
              <p:nvPr/>
            </p:nvCxnSpPr>
            <p:spPr bwMode="auto">
              <a:xfrm>
                <a:off x="1194562" y="4534589"/>
                <a:ext cx="660358" cy="164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1194562" y="4686276"/>
                <a:ext cx="660358" cy="164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13361" name="Left-Right Arrow 44"/>
            <p:cNvSpPr>
              <a:spLocks noChangeArrowheads="1"/>
            </p:cNvSpPr>
            <p:nvPr/>
          </p:nvSpPr>
          <p:spPr bwMode="auto">
            <a:xfrm>
              <a:off x="985019" y="5939745"/>
              <a:ext cx="4360985" cy="393700"/>
            </a:xfrm>
            <a:prstGeom prst="leftRightArrow">
              <a:avLst>
                <a:gd name="adj1" fmla="val 50000"/>
                <a:gd name="adj2" fmla="val 50000"/>
              </a:avLst>
            </a:prstGeom>
            <a:solidFill>
              <a:schemeClr val="bg1"/>
            </a:solidFill>
            <a:ln w="9525" algn="ctr">
              <a:solidFill>
                <a:schemeClr val="bg2"/>
              </a:solidFill>
              <a:round/>
              <a:headEnd/>
              <a:tailEnd/>
            </a:ln>
          </p:spPr>
          <p:txBody>
            <a:bodyPr wrap="none" anchor="ctr"/>
            <a:lstStyle/>
            <a:p>
              <a:pPr algn="ctr">
                <a:buClr>
                  <a:schemeClr val="accent2"/>
                </a:buClr>
                <a:buFont typeface="Wingdings 2" pitchFamily="18" charset="2"/>
                <a:buNone/>
              </a:pPr>
              <a:r>
                <a:rPr lang="en-US" sz="1200" b="1"/>
                <a:t>MetroCluster 100 km</a:t>
              </a:r>
              <a:r>
                <a:rPr lang="tr-TR" sz="1200" b="1"/>
                <a:t> Kadar Destekler!!</a:t>
              </a:r>
              <a:endParaRPr lang="en-US" sz="1200" b="1"/>
            </a:p>
          </p:txBody>
        </p:sp>
      </p:grpSp>
      <p:pic>
        <p:nvPicPr>
          <p:cNvPr id="31" name="Picture 43" descr="FAS6000_cab"/>
          <p:cNvPicPr>
            <a:picLocks noChangeAspect="1" noChangeArrowheads="1"/>
          </p:cNvPicPr>
          <p:nvPr/>
        </p:nvPicPr>
        <p:blipFill>
          <a:blip r:embed="rId4"/>
          <a:srcRect/>
          <a:stretch>
            <a:fillRect/>
          </a:stretch>
        </p:blipFill>
        <p:spPr bwMode="auto">
          <a:xfrm>
            <a:off x="5026025" y="2743200"/>
            <a:ext cx="711200" cy="2536825"/>
          </a:xfrm>
          <a:prstGeom prst="rect">
            <a:avLst/>
          </a:prstGeom>
          <a:noFill/>
          <a:ln w="9525">
            <a:noFill/>
            <a:miter lim="800000"/>
            <a:headEnd/>
            <a:tailEnd/>
          </a:ln>
        </p:spPr>
      </p:pic>
      <p:pic>
        <p:nvPicPr>
          <p:cNvPr id="32" name="Picture 43" descr="FAS6000_cab"/>
          <p:cNvPicPr>
            <a:picLocks noChangeAspect="1" noChangeArrowheads="1"/>
          </p:cNvPicPr>
          <p:nvPr/>
        </p:nvPicPr>
        <p:blipFill>
          <a:blip r:embed="rId4"/>
          <a:srcRect/>
          <a:stretch>
            <a:fillRect/>
          </a:stretch>
        </p:blipFill>
        <p:spPr bwMode="auto">
          <a:xfrm>
            <a:off x="3319463" y="2987675"/>
            <a:ext cx="711200" cy="2536825"/>
          </a:xfrm>
          <a:prstGeom prst="rect">
            <a:avLst/>
          </a:prstGeom>
          <a:noFill/>
          <a:ln w="9525">
            <a:noFill/>
            <a:miter lim="800000"/>
            <a:headEnd/>
            <a:tailEnd/>
          </a:ln>
        </p:spPr>
      </p:pic>
      <p:pic>
        <p:nvPicPr>
          <p:cNvPr id="33" name="Picture 43" descr="FAS6000_cab"/>
          <p:cNvPicPr>
            <a:picLocks noChangeAspect="1" noChangeArrowheads="1"/>
          </p:cNvPicPr>
          <p:nvPr/>
        </p:nvPicPr>
        <p:blipFill>
          <a:blip r:embed="rId4"/>
          <a:srcRect/>
          <a:stretch>
            <a:fillRect/>
          </a:stretch>
        </p:blipFill>
        <p:spPr bwMode="auto">
          <a:xfrm>
            <a:off x="1933575" y="2987675"/>
            <a:ext cx="711200" cy="2536825"/>
          </a:xfrm>
          <a:prstGeom prst="rect">
            <a:avLst/>
          </a:prstGeom>
          <a:noFill/>
          <a:ln w="9525">
            <a:noFill/>
            <a:miter lim="800000"/>
            <a:headEnd/>
            <a:tailEnd/>
          </a:ln>
        </p:spPr>
      </p:pic>
      <p:pic>
        <p:nvPicPr>
          <p:cNvPr id="313358" name="Picture 43" descr="FAS6000_cab"/>
          <p:cNvPicPr>
            <a:picLocks noChangeAspect="1" noChangeArrowheads="1"/>
          </p:cNvPicPr>
          <p:nvPr/>
        </p:nvPicPr>
        <p:blipFill>
          <a:blip r:embed="rId4"/>
          <a:srcRect/>
          <a:stretch>
            <a:fillRect/>
          </a:stretch>
        </p:blipFill>
        <p:spPr bwMode="auto">
          <a:xfrm>
            <a:off x="768350" y="2987675"/>
            <a:ext cx="711200" cy="2536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3"/>
                                        </p:tgtEl>
                                      </p:cBhvr>
                                    </p:animEffect>
                                    <p:set>
                                      <p:cBhvr>
                                        <p:cTn id="10" dur="1" fill="hold">
                                          <p:stCondLst>
                                            <p:cond delay="1999"/>
                                          </p:stCondLst>
                                        </p:cTn>
                                        <p:tgtEl>
                                          <p:spTgt spid="3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20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32"/>
                                        </p:tgtEl>
                                      </p:cBhvr>
                                    </p:animEffect>
                                    <p:set>
                                      <p:cBhvr>
                                        <p:cTn id="30" dur="1" fill="hold">
                                          <p:stCondLst>
                                            <p:cond delay="1999"/>
                                          </p:stCondLst>
                                        </p:cTn>
                                        <p:tgtEl>
                                          <p:spTgt spid="3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3"/>
          <p:cNvSpPr>
            <a:spLocks noGrp="1" noChangeArrowheads="1"/>
          </p:cNvSpPr>
          <p:nvPr>
            <p:ph type="title"/>
          </p:nvPr>
        </p:nvSpPr>
        <p:spPr/>
        <p:txBody>
          <a:bodyPr/>
          <a:lstStyle/>
          <a:p>
            <a:pPr eaLnBrk="1" hangingPunct="1"/>
            <a:r>
              <a:rPr lang="tr-TR" smtClean="0">
                <a:ea typeface="ＭＳ Ｐゴシック"/>
                <a:cs typeface="ＭＳ Ｐゴシック"/>
              </a:rPr>
              <a:t>Sanal Ortamlarda Rakipsiz İş Sürekliliği ve Erişim</a:t>
            </a:r>
            <a:endParaRPr lang="en-US" smtClean="0">
              <a:ea typeface="ＭＳ Ｐゴシック"/>
              <a:cs typeface="ＭＳ Ｐゴシック"/>
            </a:endParaRPr>
          </a:p>
        </p:txBody>
      </p:sp>
      <p:grpSp>
        <p:nvGrpSpPr>
          <p:cNvPr id="315394" name="Group 158"/>
          <p:cNvGrpSpPr>
            <a:grpSpLocks/>
          </p:cNvGrpSpPr>
          <p:nvPr/>
        </p:nvGrpSpPr>
        <p:grpSpPr bwMode="auto">
          <a:xfrm>
            <a:off x="4495800" y="1447800"/>
            <a:ext cx="4648200" cy="4953000"/>
            <a:chOff x="4876800" y="1524000"/>
            <a:chExt cx="4648200" cy="4953000"/>
          </a:xfrm>
        </p:grpSpPr>
        <p:grpSp>
          <p:nvGrpSpPr>
            <p:cNvPr id="315408" name="Group 115"/>
            <p:cNvGrpSpPr>
              <a:grpSpLocks/>
            </p:cNvGrpSpPr>
            <p:nvPr/>
          </p:nvGrpSpPr>
          <p:grpSpPr bwMode="auto">
            <a:xfrm>
              <a:off x="5486400" y="2209800"/>
              <a:ext cx="3429000" cy="4267200"/>
              <a:chOff x="304800" y="1371600"/>
              <a:chExt cx="3962400" cy="4267200"/>
            </a:xfrm>
          </p:grpSpPr>
          <p:cxnSp>
            <p:nvCxnSpPr>
              <p:cNvPr id="315410" name="Straight Connector 12"/>
              <p:cNvCxnSpPr>
                <a:cxnSpLocks noChangeShapeType="1"/>
              </p:cNvCxnSpPr>
              <p:nvPr/>
            </p:nvCxnSpPr>
            <p:spPr bwMode="auto">
              <a:xfrm rot="5400000" flipH="1" flipV="1">
                <a:off x="2819400" y="3581400"/>
                <a:ext cx="609600" cy="304800"/>
              </a:xfrm>
              <a:prstGeom prst="line">
                <a:avLst/>
              </a:prstGeom>
              <a:noFill/>
              <a:ln w="12700" algn="ctr">
                <a:solidFill>
                  <a:schemeClr val="tx1"/>
                </a:solidFill>
                <a:round/>
                <a:headEnd/>
                <a:tailEnd/>
              </a:ln>
            </p:spPr>
          </p:cxnSp>
          <p:cxnSp>
            <p:nvCxnSpPr>
              <p:cNvPr id="315411" name="Straight Connector 14"/>
              <p:cNvCxnSpPr>
                <a:cxnSpLocks noChangeShapeType="1"/>
              </p:cNvCxnSpPr>
              <p:nvPr/>
            </p:nvCxnSpPr>
            <p:spPr bwMode="auto">
              <a:xfrm rot="16200000" flipV="1">
                <a:off x="1970088" y="3744912"/>
                <a:ext cx="685800" cy="53975"/>
              </a:xfrm>
              <a:prstGeom prst="line">
                <a:avLst/>
              </a:prstGeom>
              <a:noFill/>
              <a:ln w="12700" algn="ctr">
                <a:solidFill>
                  <a:schemeClr val="tx1"/>
                </a:solidFill>
                <a:round/>
                <a:headEnd/>
                <a:tailEnd/>
              </a:ln>
            </p:spPr>
          </p:cxnSp>
          <p:cxnSp>
            <p:nvCxnSpPr>
              <p:cNvPr id="315412" name="Straight Connector 10"/>
              <p:cNvCxnSpPr>
                <a:cxnSpLocks noChangeShapeType="1"/>
              </p:cNvCxnSpPr>
              <p:nvPr/>
            </p:nvCxnSpPr>
            <p:spPr bwMode="auto">
              <a:xfrm rot="16200000" flipV="1">
                <a:off x="1143000" y="3581400"/>
                <a:ext cx="609600" cy="304800"/>
              </a:xfrm>
              <a:prstGeom prst="line">
                <a:avLst/>
              </a:prstGeom>
              <a:noFill/>
              <a:ln w="12700" algn="ctr">
                <a:solidFill>
                  <a:schemeClr val="tx1"/>
                </a:solidFill>
                <a:round/>
                <a:headEnd/>
                <a:tailEnd/>
              </a:ln>
            </p:spPr>
          </p:cxnSp>
          <p:pic>
            <p:nvPicPr>
              <p:cNvPr id="315413" name="Picture 6" descr="DGRM_FT_Q408_Comm.png"/>
              <p:cNvPicPr>
                <a:picLocks noChangeAspect="1" noChangeArrowheads="1"/>
              </p:cNvPicPr>
              <p:nvPr/>
            </p:nvPicPr>
            <p:blipFill>
              <a:blip r:embed="rId3"/>
              <a:srcRect/>
              <a:stretch>
                <a:fillRect/>
              </a:stretch>
            </p:blipFill>
            <p:spPr bwMode="auto">
              <a:xfrm>
                <a:off x="304800" y="1371600"/>
                <a:ext cx="3962400" cy="2293938"/>
              </a:xfrm>
              <a:prstGeom prst="rect">
                <a:avLst/>
              </a:prstGeom>
              <a:noFill/>
              <a:ln w="9525">
                <a:noFill/>
                <a:miter lim="800000"/>
                <a:headEnd/>
                <a:tailEnd/>
              </a:ln>
            </p:spPr>
          </p:pic>
          <p:pic>
            <p:nvPicPr>
              <p:cNvPr id="315414" name="Picture 6" descr="metrocluster.png"/>
              <p:cNvPicPr>
                <a:picLocks noChangeAspect="1"/>
              </p:cNvPicPr>
              <p:nvPr/>
            </p:nvPicPr>
            <p:blipFill>
              <a:blip r:embed="rId4"/>
              <a:srcRect/>
              <a:stretch>
                <a:fillRect/>
              </a:stretch>
            </p:blipFill>
            <p:spPr bwMode="auto">
              <a:xfrm>
                <a:off x="415925" y="4038600"/>
                <a:ext cx="3835400" cy="1600200"/>
              </a:xfrm>
              <a:prstGeom prst="rect">
                <a:avLst/>
              </a:prstGeom>
              <a:noFill/>
              <a:ln w="9525">
                <a:noFill/>
                <a:miter lim="800000"/>
                <a:headEnd/>
                <a:tailEnd/>
              </a:ln>
            </p:spPr>
          </p:pic>
        </p:grpSp>
        <p:sp>
          <p:nvSpPr>
            <p:cNvPr id="315409" name="Rectangle 145"/>
            <p:cNvSpPr>
              <a:spLocks noChangeArrowheads="1"/>
            </p:cNvSpPr>
            <p:nvPr/>
          </p:nvSpPr>
          <p:spPr bwMode="auto">
            <a:xfrm>
              <a:off x="4876800" y="1524000"/>
              <a:ext cx="4648200" cy="646331"/>
            </a:xfrm>
            <a:prstGeom prst="rect">
              <a:avLst/>
            </a:prstGeom>
            <a:noFill/>
            <a:ln w="9525">
              <a:noFill/>
              <a:miter lim="800000"/>
              <a:headEnd/>
              <a:tailEnd/>
            </a:ln>
          </p:spPr>
          <p:txBody>
            <a:bodyPr>
              <a:spAutoFit/>
            </a:bodyPr>
            <a:lstStyle/>
            <a:p>
              <a:pPr algn="ctr">
                <a:lnSpc>
                  <a:spcPct val="90000"/>
                </a:lnSpc>
                <a:buClr>
                  <a:schemeClr val="accent2"/>
                </a:buClr>
                <a:buFont typeface="Wingdings 2" pitchFamily="18" charset="2"/>
                <a:buNone/>
              </a:pPr>
              <a:r>
                <a:rPr lang="en-US">
                  <a:solidFill>
                    <a:schemeClr val="tx2"/>
                  </a:solidFill>
                </a:rPr>
                <a:t>MetroCluster + </a:t>
              </a:r>
            </a:p>
            <a:p>
              <a:pPr algn="ctr">
                <a:lnSpc>
                  <a:spcPct val="90000"/>
                </a:lnSpc>
                <a:buClr>
                  <a:schemeClr val="accent2"/>
                </a:buClr>
                <a:buFont typeface="Wingdings 2" pitchFamily="18" charset="2"/>
                <a:buNone/>
              </a:pPr>
              <a:r>
                <a:rPr lang="en-US">
                  <a:solidFill>
                    <a:schemeClr val="tx2"/>
                  </a:solidFill>
                </a:rPr>
                <a:t>VMware FT</a:t>
              </a:r>
            </a:p>
          </p:txBody>
        </p:sp>
      </p:grpSp>
      <p:grpSp>
        <p:nvGrpSpPr>
          <p:cNvPr id="315395" name="Group 160"/>
          <p:cNvGrpSpPr>
            <a:grpSpLocks/>
          </p:cNvGrpSpPr>
          <p:nvPr/>
        </p:nvGrpSpPr>
        <p:grpSpPr bwMode="auto">
          <a:xfrm>
            <a:off x="457200" y="1447800"/>
            <a:ext cx="4648200" cy="4953000"/>
            <a:chOff x="533400" y="1524000"/>
            <a:chExt cx="4648200" cy="4953000"/>
          </a:xfrm>
        </p:grpSpPr>
        <p:grpSp>
          <p:nvGrpSpPr>
            <p:cNvPr id="315399" name="Group 157"/>
            <p:cNvGrpSpPr>
              <a:grpSpLocks/>
            </p:cNvGrpSpPr>
            <p:nvPr/>
          </p:nvGrpSpPr>
          <p:grpSpPr bwMode="auto">
            <a:xfrm>
              <a:off x="533400" y="1524000"/>
              <a:ext cx="4648200" cy="3401684"/>
              <a:chOff x="914400" y="1524000"/>
              <a:chExt cx="4648200" cy="3401684"/>
            </a:xfrm>
          </p:grpSpPr>
          <p:grpSp>
            <p:nvGrpSpPr>
              <p:cNvPr id="315401" name="Group 146"/>
              <p:cNvGrpSpPr>
                <a:grpSpLocks/>
              </p:cNvGrpSpPr>
              <p:nvPr/>
            </p:nvGrpSpPr>
            <p:grpSpPr bwMode="auto">
              <a:xfrm>
                <a:off x="1524000" y="2971800"/>
                <a:ext cx="3200400" cy="1953884"/>
                <a:chOff x="228600" y="1510452"/>
                <a:chExt cx="4114800" cy="2301241"/>
              </a:xfrm>
            </p:grpSpPr>
            <p:grpSp>
              <p:nvGrpSpPr>
                <p:cNvPr id="315403" name="Group 8"/>
                <p:cNvGrpSpPr>
                  <a:grpSpLocks/>
                </p:cNvGrpSpPr>
                <p:nvPr/>
              </p:nvGrpSpPr>
              <p:grpSpPr bwMode="auto">
                <a:xfrm>
                  <a:off x="1295400" y="3125892"/>
                  <a:ext cx="1981201" cy="685801"/>
                  <a:chOff x="1295400" y="3125892"/>
                  <a:chExt cx="1981201" cy="685801"/>
                </a:xfrm>
              </p:grpSpPr>
              <p:cxnSp>
                <p:nvCxnSpPr>
                  <p:cNvPr id="315405" name="Straight Connector 12"/>
                  <p:cNvCxnSpPr>
                    <a:cxnSpLocks noChangeShapeType="1"/>
                  </p:cNvCxnSpPr>
                  <p:nvPr/>
                </p:nvCxnSpPr>
                <p:spPr bwMode="auto">
                  <a:xfrm rot="5400000" flipH="1" flipV="1">
                    <a:off x="2819401" y="3278292"/>
                    <a:ext cx="609600" cy="304800"/>
                  </a:xfrm>
                  <a:prstGeom prst="line">
                    <a:avLst/>
                  </a:prstGeom>
                  <a:noFill/>
                  <a:ln w="12700" algn="ctr">
                    <a:solidFill>
                      <a:schemeClr val="tx1"/>
                    </a:solidFill>
                    <a:round/>
                    <a:headEnd/>
                    <a:tailEnd/>
                  </a:ln>
                </p:spPr>
              </p:cxnSp>
              <p:cxnSp>
                <p:nvCxnSpPr>
                  <p:cNvPr id="315406" name="Straight Connector 14"/>
                  <p:cNvCxnSpPr>
                    <a:cxnSpLocks noChangeShapeType="1"/>
                  </p:cNvCxnSpPr>
                  <p:nvPr/>
                </p:nvCxnSpPr>
                <p:spPr bwMode="auto">
                  <a:xfrm rot="16200000" flipV="1">
                    <a:off x="1970088" y="3441805"/>
                    <a:ext cx="685800" cy="53976"/>
                  </a:xfrm>
                  <a:prstGeom prst="line">
                    <a:avLst/>
                  </a:prstGeom>
                  <a:noFill/>
                  <a:ln w="12700" algn="ctr">
                    <a:solidFill>
                      <a:schemeClr val="tx1"/>
                    </a:solidFill>
                    <a:round/>
                    <a:headEnd/>
                    <a:tailEnd/>
                  </a:ln>
                </p:spPr>
              </p:cxnSp>
              <p:cxnSp>
                <p:nvCxnSpPr>
                  <p:cNvPr id="315407" name="Straight Connector 10"/>
                  <p:cNvCxnSpPr>
                    <a:cxnSpLocks noChangeShapeType="1"/>
                  </p:cNvCxnSpPr>
                  <p:nvPr/>
                </p:nvCxnSpPr>
                <p:spPr bwMode="auto">
                  <a:xfrm rot="16200000" flipV="1">
                    <a:off x="1143000" y="3278292"/>
                    <a:ext cx="609600" cy="304800"/>
                  </a:xfrm>
                  <a:prstGeom prst="line">
                    <a:avLst/>
                  </a:prstGeom>
                  <a:noFill/>
                  <a:ln w="12700" algn="ctr">
                    <a:solidFill>
                      <a:schemeClr val="tx1"/>
                    </a:solidFill>
                    <a:round/>
                    <a:headEnd/>
                    <a:tailEnd/>
                  </a:ln>
                </p:spPr>
              </p:cxnSp>
            </p:grpSp>
            <p:pic>
              <p:nvPicPr>
                <p:cNvPr id="315404" name="Picture 4" descr="DGRM_HA_Q408_Comm.png"/>
                <p:cNvPicPr>
                  <a:picLocks noChangeAspect="1"/>
                </p:cNvPicPr>
                <p:nvPr/>
              </p:nvPicPr>
              <p:blipFill>
                <a:blip r:embed="rId5"/>
                <a:srcRect/>
                <a:stretch>
                  <a:fillRect/>
                </a:stretch>
              </p:blipFill>
              <p:spPr bwMode="auto">
                <a:xfrm>
                  <a:off x="228600" y="1510452"/>
                  <a:ext cx="4114800" cy="1884680"/>
                </a:xfrm>
                <a:prstGeom prst="rect">
                  <a:avLst/>
                </a:prstGeom>
                <a:noFill/>
                <a:ln w="9525">
                  <a:noFill/>
                  <a:miter lim="800000"/>
                  <a:headEnd/>
                  <a:tailEnd/>
                </a:ln>
              </p:spPr>
            </p:pic>
          </p:grpSp>
          <p:sp>
            <p:nvSpPr>
              <p:cNvPr id="315402" name="Rectangle 156"/>
              <p:cNvSpPr>
                <a:spLocks noChangeArrowheads="1"/>
              </p:cNvSpPr>
              <p:nvPr/>
            </p:nvSpPr>
            <p:spPr bwMode="auto">
              <a:xfrm>
                <a:off x="914400" y="1524000"/>
                <a:ext cx="4648200" cy="646331"/>
              </a:xfrm>
              <a:prstGeom prst="rect">
                <a:avLst/>
              </a:prstGeom>
              <a:noFill/>
              <a:ln w="9525">
                <a:noFill/>
                <a:miter lim="800000"/>
                <a:headEnd/>
                <a:tailEnd/>
              </a:ln>
            </p:spPr>
            <p:txBody>
              <a:bodyPr>
                <a:spAutoFit/>
              </a:bodyPr>
              <a:lstStyle/>
              <a:p>
                <a:pPr algn="ctr">
                  <a:lnSpc>
                    <a:spcPct val="90000"/>
                  </a:lnSpc>
                  <a:buClr>
                    <a:schemeClr val="accent2"/>
                  </a:buClr>
                  <a:buFont typeface="Wingdings 2" pitchFamily="18" charset="2"/>
                  <a:buNone/>
                </a:pPr>
                <a:r>
                  <a:rPr lang="en-US">
                    <a:solidFill>
                      <a:schemeClr val="tx2"/>
                    </a:solidFill>
                  </a:rPr>
                  <a:t>MetroCluster + </a:t>
                </a:r>
              </a:p>
              <a:p>
                <a:pPr algn="ctr">
                  <a:lnSpc>
                    <a:spcPct val="90000"/>
                  </a:lnSpc>
                  <a:buClr>
                    <a:schemeClr val="accent2"/>
                  </a:buClr>
                  <a:buFont typeface="Wingdings 2" pitchFamily="18" charset="2"/>
                  <a:buNone/>
                </a:pPr>
                <a:r>
                  <a:rPr lang="en-US">
                    <a:solidFill>
                      <a:schemeClr val="tx2"/>
                    </a:solidFill>
                  </a:rPr>
                  <a:t>VMware HA</a:t>
                </a:r>
              </a:p>
            </p:txBody>
          </p:sp>
        </p:grpSp>
        <p:pic>
          <p:nvPicPr>
            <p:cNvPr id="315400" name="Picture 6" descr="metrocluster.png"/>
            <p:cNvPicPr>
              <a:picLocks noChangeAspect="1"/>
            </p:cNvPicPr>
            <p:nvPr/>
          </p:nvPicPr>
          <p:blipFill>
            <a:blip r:embed="rId4"/>
            <a:srcRect/>
            <a:stretch>
              <a:fillRect/>
            </a:stretch>
          </p:blipFill>
          <p:spPr bwMode="auto">
            <a:xfrm>
              <a:off x="1143000" y="4876800"/>
              <a:ext cx="3319096" cy="1600200"/>
            </a:xfrm>
            <a:prstGeom prst="rect">
              <a:avLst/>
            </a:prstGeom>
            <a:noFill/>
            <a:ln w="9525">
              <a:noFill/>
              <a:miter lim="800000"/>
              <a:headEnd/>
              <a:tailEnd/>
            </a:ln>
          </p:spPr>
        </p:pic>
      </p:grpSp>
      <p:sp>
        <p:nvSpPr>
          <p:cNvPr id="315396" name="Right Arrow 21"/>
          <p:cNvSpPr>
            <a:spLocks noChangeArrowheads="1"/>
          </p:cNvSpPr>
          <p:nvPr/>
        </p:nvSpPr>
        <p:spPr bwMode="auto">
          <a:xfrm>
            <a:off x="4038600" y="1524000"/>
            <a:ext cx="1524000" cy="609600"/>
          </a:xfrm>
          <a:prstGeom prst="rightArrow">
            <a:avLst>
              <a:gd name="adj1" fmla="val 50000"/>
              <a:gd name="adj2" fmla="val 50000"/>
            </a:avLst>
          </a:prstGeom>
          <a:solidFill>
            <a:srgbClr val="005BAE"/>
          </a:solidFill>
          <a:ln w="9525" algn="ctr">
            <a:solidFill>
              <a:schemeClr val="bg2"/>
            </a:solidFill>
            <a:round/>
            <a:headEnd/>
            <a:tailEnd/>
          </a:ln>
        </p:spPr>
        <p:txBody>
          <a:bodyPr wrap="none" anchor="ctr"/>
          <a:lstStyle/>
          <a:p>
            <a:pPr algn="ctr">
              <a:buClr>
                <a:schemeClr val="accent2"/>
              </a:buClr>
              <a:buFont typeface="Wingdings 2" pitchFamily="18" charset="2"/>
              <a:buNone/>
            </a:pPr>
            <a:endParaRPr lang="tr-TR"/>
          </a:p>
        </p:txBody>
      </p:sp>
      <p:sp>
        <p:nvSpPr>
          <p:cNvPr id="315397" name="Footer Placeholder 22"/>
          <p:cNvSpPr>
            <a:spLocks noGrp="1"/>
          </p:cNvSpPr>
          <p:nvPr>
            <p:ph type="ftr" sz="quarter" idx="11"/>
          </p:nvPr>
        </p:nvSpPr>
        <p:spPr>
          <a:noFill/>
        </p:spPr>
        <p:txBody>
          <a:bodyPr/>
          <a:lstStyle/>
          <a:p>
            <a:r>
              <a:rPr lang="en-US" smtClean="0"/>
              <a:t>NetApp Confidential - Limited Use Only</a:t>
            </a:r>
          </a:p>
        </p:txBody>
      </p:sp>
      <p:sp>
        <p:nvSpPr>
          <p:cNvPr id="315398" name="Slide Number Placeholder 23"/>
          <p:cNvSpPr>
            <a:spLocks noGrp="1"/>
          </p:cNvSpPr>
          <p:nvPr>
            <p:ph type="sldNum" sz="quarter" idx="10"/>
          </p:nvPr>
        </p:nvSpPr>
        <p:spPr>
          <a:noFill/>
        </p:spPr>
        <p:txBody>
          <a:bodyPr/>
          <a:lstStyle/>
          <a:p>
            <a:fld id="{72209A5C-10F5-4182-BD1D-D805BA0C3ECD}"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Line 82"/>
          <p:cNvSpPr>
            <a:spLocks noChangeShapeType="1"/>
          </p:cNvSpPr>
          <p:nvPr/>
        </p:nvSpPr>
        <p:spPr bwMode="auto">
          <a:xfrm>
            <a:off x="3675063" y="3067050"/>
            <a:ext cx="3497262" cy="0"/>
          </a:xfrm>
          <a:prstGeom prst="line">
            <a:avLst/>
          </a:prstGeom>
          <a:noFill/>
          <a:ln w="19050">
            <a:solidFill>
              <a:schemeClr val="hlink"/>
            </a:solidFill>
            <a:round/>
            <a:headEnd/>
            <a:tailEnd/>
          </a:ln>
        </p:spPr>
        <p:txBody>
          <a:bodyPr wrap="none" anchor="ctr"/>
          <a:lstStyle/>
          <a:p>
            <a:endParaRPr lang="tr-TR"/>
          </a:p>
        </p:txBody>
      </p:sp>
      <p:sp>
        <p:nvSpPr>
          <p:cNvPr id="317442" name="Line 83"/>
          <p:cNvSpPr>
            <a:spLocks noChangeShapeType="1"/>
          </p:cNvSpPr>
          <p:nvPr/>
        </p:nvSpPr>
        <p:spPr bwMode="auto">
          <a:xfrm>
            <a:off x="1379538" y="3067050"/>
            <a:ext cx="1249362" cy="0"/>
          </a:xfrm>
          <a:prstGeom prst="line">
            <a:avLst/>
          </a:prstGeom>
          <a:noFill/>
          <a:ln w="19050">
            <a:solidFill>
              <a:schemeClr val="hlink"/>
            </a:solidFill>
            <a:round/>
            <a:headEnd/>
            <a:tailEnd/>
          </a:ln>
        </p:spPr>
        <p:txBody>
          <a:bodyPr wrap="none" anchor="ctr"/>
          <a:lstStyle/>
          <a:p>
            <a:endParaRPr lang="tr-TR"/>
          </a:p>
        </p:txBody>
      </p:sp>
      <p:sp>
        <p:nvSpPr>
          <p:cNvPr id="317443" name="AutoShape 88"/>
          <p:cNvSpPr>
            <a:spLocks noChangeArrowheads="1"/>
          </p:cNvSpPr>
          <p:nvPr/>
        </p:nvSpPr>
        <p:spPr bwMode="auto">
          <a:xfrm>
            <a:off x="582613" y="2435225"/>
            <a:ext cx="1092200"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934 w 21600"/>
              <a:gd name="T13" fmla="*/ 5935 h 21600"/>
              <a:gd name="T14" fmla="*/ 15666 w 21600"/>
              <a:gd name="T15" fmla="*/ 15665 h 21600"/>
            </a:gdLst>
            <a:ahLst/>
            <a:cxnLst>
              <a:cxn ang="T8">
                <a:pos x="T0" y="T1"/>
              </a:cxn>
              <a:cxn ang="T9">
                <a:pos x="T2" y="T3"/>
              </a:cxn>
              <a:cxn ang="T10">
                <a:pos x="T4" y="T5"/>
              </a:cxn>
              <a:cxn ang="T11">
                <a:pos x="T6" y="T7"/>
              </a:cxn>
            </a:cxnLst>
            <a:rect l="T12" t="T13" r="T14" b="T15"/>
            <a:pathLst>
              <a:path w="21600" h="21600">
                <a:moveTo>
                  <a:pt x="0" y="0"/>
                </a:moveTo>
                <a:lnTo>
                  <a:pt x="8274" y="21600"/>
                </a:lnTo>
                <a:lnTo>
                  <a:pt x="13326" y="21600"/>
                </a:lnTo>
                <a:lnTo>
                  <a:pt x="21600" y="0"/>
                </a:lnTo>
                <a:close/>
              </a:path>
            </a:pathLst>
          </a:custGeom>
          <a:gradFill rotWithShape="1">
            <a:gsLst>
              <a:gs pos="0">
                <a:schemeClr val="bg1"/>
              </a:gs>
              <a:gs pos="100000">
                <a:schemeClr val="accent1"/>
              </a:gs>
            </a:gsLst>
            <a:lin ang="5400000" scaled="1"/>
          </a:gradFill>
          <a:ln w="9525">
            <a:noFill/>
            <a:miter lim="800000"/>
            <a:headEnd/>
            <a:tailEnd/>
          </a:ln>
        </p:spPr>
        <p:txBody>
          <a:bodyPr wrap="none" anchor="ctr"/>
          <a:lstStyle/>
          <a:p>
            <a:endParaRPr lang="tr-TR"/>
          </a:p>
        </p:txBody>
      </p:sp>
      <p:pic>
        <p:nvPicPr>
          <p:cNvPr id="317444" name="Picture 45" descr="Manageability"/>
          <p:cNvPicPr>
            <a:picLocks noChangeAspect="1" noChangeArrowheads="1"/>
          </p:cNvPicPr>
          <p:nvPr/>
        </p:nvPicPr>
        <p:blipFill>
          <a:blip r:embed="rId3"/>
          <a:srcRect/>
          <a:stretch>
            <a:fillRect/>
          </a:stretch>
        </p:blipFill>
        <p:spPr bwMode="auto">
          <a:xfrm>
            <a:off x="927100" y="2378075"/>
            <a:ext cx="369888" cy="265113"/>
          </a:xfrm>
          <a:prstGeom prst="rect">
            <a:avLst/>
          </a:prstGeom>
          <a:noFill/>
          <a:ln w="9525">
            <a:noFill/>
            <a:miter lim="800000"/>
            <a:headEnd/>
            <a:tailEnd/>
          </a:ln>
        </p:spPr>
      </p:pic>
      <p:sp>
        <p:nvSpPr>
          <p:cNvPr id="317445" name="Slide Number Placeholder 2"/>
          <p:cNvSpPr>
            <a:spLocks noGrp="1"/>
          </p:cNvSpPr>
          <p:nvPr>
            <p:ph type="sldNum" sz="quarter" idx="10"/>
          </p:nvPr>
        </p:nvSpPr>
        <p:spPr>
          <a:noFill/>
        </p:spPr>
        <p:txBody>
          <a:bodyPr/>
          <a:lstStyle/>
          <a:p>
            <a:fld id="{8FA5CE3B-05D4-4977-BC57-91737CA700AB}" type="slidenum">
              <a:rPr lang="en-US" smtClean="0">
                <a:solidFill>
                  <a:srgbClr val="A5A5A5"/>
                </a:solidFill>
                <a:ea typeface="ＭＳ Ｐゴシック"/>
                <a:cs typeface="ＭＳ Ｐゴシック"/>
              </a:rPr>
              <a:pPr/>
              <a:t>18</a:t>
            </a:fld>
            <a:endParaRPr lang="en-US" smtClean="0">
              <a:solidFill>
                <a:srgbClr val="A5A5A5"/>
              </a:solidFill>
              <a:ea typeface="ＭＳ Ｐゴシック"/>
              <a:cs typeface="ＭＳ Ｐゴシック"/>
            </a:endParaRPr>
          </a:p>
        </p:txBody>
      </p:sp>
      <p:sp>
        <p:nvSpPr>
          <p:cNvPr id="317446" name="Rectangle 13"/>
          <p:cNvSpPr>
            <a:spLocks noGrp="1" noChangeArrowheads="1"/>
          </p:cNvSpPr>
          <p:nvPr>
            <p:ph type="title"/>
          </p:nvPr>
        </p:nvSpPr>
        <p:spPr/>
        <p:txBody>
          <a:bodyPr/>
          <a:lstStyle/>
          <a:p>
            <a:pPr eaLnBrk="1" hangingPunct="1"/>
            <a:r>
              <a:rPr lang="tr-TR" smtClean="0"/>
              <a:t>Tüm Bölgelerde Entegre Süreklilik </a:t>
            </a:r>
            <a:endParaRPr lang="en-US" sz="2200" b="0" smtClean="0"/>
          </a:p>
        </p:txBody>
      </p:sp>
      <p:sp>
        <p:nvSpPr>
          <p:cNvPr id="317447" name="AutoShape 80"/>
          <p:cNvSpPr>
            <a:spLocks noChangeArrowheads="1"/>
          </p:cNvSpPr>
          <p:nvPr/>
        </p:nvSpPr>
        <p:spPr bwMode="auto">
          <a:xfrm>
            <a:off x="396875" y="1311275"/>
            <a:ext cx="5507038" cy="4005263"/>
          </a:xfrm>
          <a:prstGeom prst="rect">
            <a:avLst/>
          </a:prstGeom>
          <a:noFill/>
          <a:ln w="19050">
            <a:solidFill>
              <a:schemeClr val="bg2"/>
            </a:solidFill>
            <a:prstDash val="sysDot"/>
            <a:miter lim="800000"/>
            <a:headEnd/>
            <a:tailEnd/>
          </a:ln>
        </p:spPr>
        <p:txBody>
          <a:bodyPr wrap="none" anchor="ctr"/>
          <a:lstStyle/>
          <a:p>
            <a:pPr algn="ctr">
              <a:buClr>
                <a:srgbClr val="58A618"/>
              </a:buClr>
              <a:buFont typeface="Wingdings 2" pitchFamily="18" charset="2"/>
              <a:buNone/>
            </a:pPr>
            <a:endParaRPr lang="en-GB" sz="1600">
              <a:solidFill>
                <a:srgbClr val="0070C0"/>
              </a:solidFill>
            </a:endParaRPr>
          </a:p>
        </p:txBody>
      </p:sp>
      <p:pic>
        <p:nvPicPr>
          <p:cNvPr id="317448" name="Picture 19" descr="FAS3050v1"/>
          <p:cNvPicPr>
            <a:picLocks noChangeAspect="1" noChangeArrowheads="1"/>
          </p:cNvPicPr>
          <p:nvPr/>
        </p:nvPicPr>
        <p:blipFill>
          <a:blip r:embed="rId4"/>
          <a:srcRect/>
          <a:stretch>
            <a:fillRect/>
          </a:stretch>
        </p:blipFill>
        <p:spPr bwMode="auto">
          <a:xfrm>
            <a:off x="7058025" y="2568575"/>
            <a:ext cx="658813" cy="996950"/>
          </a:xfrm>
          <a:prstGeom prst="rect">
            <a:avLst/>
          </a:prstGeom>
          <a:noFill/>
          <a:ln w="9525">
            <a:noFill/>
            <a:miter lim="800000"/>
            <a:headEnd/>
            <a:tailEnd/>
          </a:ln>
        </p:spPr>
      </p:pic>
      <p:sp>
        <p:nvSpPr>
          <p:cNvPr id="317449" name="AutoShape 80"/>
          <p:cNvSpPr>
            <a:spLocks noChangeArrowheads="1"/>
          </p:cNvSpPr>
          <p:nvPr/>
        </p:nvSpPr>
        <p:spPr bwMode="auto">
          <a:xfrm>
            <a:off x="6889750" y="1978025"/>
            <a:ext cx="1947863" cy="2314575"/>
          </a:xfrm>
          <a:prstGeom prst="rect">
            <a:avLst/>
          </a:prstGeom>
          <a:noFill/>
          <a:ln w="19050">
            <a:solidFill>
              <a:schemeClr val="bg2"/>
            </a:solidFill>
            <a:prstDash val="sysDot"/>
            <a:miter lim="800000"/>
            <a:headEnd/>
            <a:tailEnd/>
          </a:ln>
        </p:spPr>
        <p:txBody>
          <a:bodyPr wrap="none" anchor="ctr"/>
          <a:lstStyle/>
          <a:p>
            <a:pPr algn="ctr">
              <a:buClr>
                <a:srgbClr val="58A618"/>
              </a:buClr>
              <a:buFont typeface="Wingdings 2" pitchFamily="18" charset="2"/>
              <a:buNone/>
            </a:pPr>
            <a:endParaRPr lang="en-GB" sz="1600">
              <a:solidFill>
                <a:srgbClr val="0070C0"/>
              </a:solidFill>
            </a:endParaRPr>
          </a:p>
        </p:txBody>
      </p:sp>
      <p:sp>
        <p:nvSpPr>
          <p:cNvPr id="317450" name="Rectangle 76"/>
          <p:cNvSpPr>
            <a:spLocks noChangeArrowheads="1"/>
          </p:cNvSpPr>
          <p:nvPr/>
        </p:nvSpPr>
        <p:spPr bwMode="auto">
          <a:xfrm>
            <a:off x="6878638" y="2095500"/>
            <a:ext cx="1970087" cy="266700"/>
          </a:xfrm>
          <a:prstGeom prst="rect">
            <a:avLst/>
          </a:prstGeom>
          <a:noFill/>
          <a:ln w="9525">
            <a:noFill/>
            <a:miter lim="800000"/>
            <a:headEnd/>
            <a:tailEnd/>
          </a:ln>
        </p:spPr>
        <p:txBody>
          <a:bodyPr lIns="0" tIns="0" rIns="0">
            <a:spAutoFit/>
          </a:bodyPr>
          <a:lstStyle/>
          <a:p>
            <a:pPr algn="ctr">
              <a:lnSpc>
                <a:spcPct val="90000"/>
              </a:lnSpc>
              <a:buClr>
                <a:srgbClr val="58A618"/>
              </a:buClr>
              <a:buFont typeface="Wingdings 2" pitchFamily="18" charset="2"/>
              <a:buNone/>
            </a:pPr>
            <a:r>
              <a:rPr lang="tr-TR" sz="1600">
                <a:solidFill>
                  <a:srgbClr val="0070C0"/>
                </a:solidFill>
              </a:rPr>
              <a:t>Felaket Bölgesi</a:t>
            </a:r>
            <a:endParaRPr lang="en-US" sz="1600">
              <a:solidFill>
                <a:srgbClr val="0070C0"/>
              </a:solidFill>
            </a:endParaRPr>
          </a:p>
        </p:txBody>
      </p:sp>
      <p:sp>
        <p:nvSpPr>
          <p:cNvPr id="317451" name="Rectangle 76"/>
          <p:cNvSpPr>
            <a:spLocks noChangeArrowheads="1"/>
          </p:cNvSpPr>
          <p:nvPr/>
        </p:nvSpPr>
        <p:spPr bwMode="auto">
          <a:xfrm>
            <a:off x="823913" y="1471613"/>
            <a:ext cx="3511550" cy="273050"/>
          </a:xfrm>
          <a:prstGeom prst="rect">
            <a:avLst/>
          </a:prstGeom>
          <a:noFill/>
          <a:ln w="9525">
            <a:noFill/>
            <a:miter lim="800000"/>
            <a:headEnd/>
            <a:tailEnd/>
          </a:ln>
        </p:spPr>
        <p:txBody>
          <a:bodyPr lIns="0" tIns="0" rIns="0">
            <a:spAutoFit/>
          </a:bodyPr>
          <a:lstStyle/>
          <a:p>
            <a:pPr algn="ctr">
              <a:lnSpc>
                <a:spcPct val="90000"/>
              </a:lnSpc>
              <a:buClr>
                <a:srgbClr val="58A618"/>
              </a:buClr>
              <a:buFont typeface="Wingdings 2" pitchFamily="18" charset="2"/>
              <a:buNone/>
            </a:pPr>
            <a:r>
              <a:rPr lang="tr-TR" sz="1600">
                <a:solidFill>
                  <a:srgbClr val="0070C0"/>
                </a:solidFill>
              </a:rPr>
              <a:t>Merkez</a:t>
            </a:r>
            <a:r>
              <a:rPr lang="en-US" sz="1600">
                <a:solidFill>
                  <a:srgbClr val="0070C0"/>
                </a:solidFill>
              </a:rPr>
              <a:t> Data Center/</a:t>
            </a:r>
            <a:r>
              <a:rPr lang="tr-TR" sz="1600">
                <a:solidFill>
                  <a:srgbClr val="0070C0"/>
                </a:solidFill>
              </a:rPr>
              <a:t>K</a:t>
            </a:r>
            <a:r>
              <a:rPr lang="en-US" sz="1600">
                <a:solidFill>
                  <a:srgbClr val="0070C0"/>
                </a:solidFill>
              </a:rPr>
              <a:t>amp</a:t>
            </a:r>
            <a:r>
              <a:rPr lang="tr-TR" sz="1600">
                <a:solidFill>
                  <a:srgbClr val="0070C0"/>
                </a:solidFill>
              </a:rPr>
              <a:t>ü</a:t>
            </a:r>
            <a:r>
              <a:rPr lang="en-US" sz="1600">
                <a:solidFill>
                  <a:srgbClr val="0070C0"/>
                </a:solidFill>
              </a:rPr>
              <a:t>s</a:t>
            </a:r>
          </a:p>
        </p:txBody>
      </p:sp>
      <p:sp>
        <p:nvSpPr>
          <p:cNvPr id="317452" name="Rectangle 42"/>
          <p:cNvSpPr>
            <a:spLocks noChangeArrowheads="1"/>
          </p:cNvSpPr>
          <p:nvPr/>
        </p:nvSpPr>
        <p:spPr bwMode="auto">
          <a:xfrm>
            <a:off x="2335213" y="3702050"/>
            <a:ext cx="1158875" cy="517525"/>
          </a:xfrm>
          <a:prstGeom prst="rect">
            <a:avLst/>
          </a:prstGeom>
          <a:noFill/>
          <a:ln w="9525">
            <a:noFill/>
            <a:miter lim="800000"/>
            <a:headEnd/>
            <a:tailEnd/>
          </a:ln>
        </p:spPr>
        <p:txBody>
          <a:bodyPr>
            <a:spAutoFit/>
          </a:bodyPr>
          <a:lstStyle/>
          <a:p>
            <a:pPr algn="ctr">
              <a:buClr>
                <a:schemeClr val="accent2"/>
              </a:buClr>
              <a:buFont typeface="Wingdings 2" pitchFamily="18" charset="2"/>
              <a:buNone/>
            </a:pPr>
            <a:r>
              <a:rPr lang="en-US" sz="1400">
                <a:solidFill>
                  <a:schemeClr val="bg2"/>
                </a:solidFill>
              </a:rPr>
              <a:t>Snapshot</a:t>
            </a:r>
            <a:r>
              <a:rPr lang="en-US" sz="900" baseline="70000">
                <a:solidFill>
                  <a:schemeClr val="bg2"/>
                </a:solidFill>
              </a:rPr>
              <a:t>™</a:t>
            </a:r>
            <a:r>
              <a:rPr lang="en-US" sz="1400">
                <a:solidFill>
                  <a:schemeClr val="bg2"/>
                </a:solidFill>
              </a:rPr>
              <a:t> </a:t>
            </a:r>
            <a:br>
              <a:rPr lang="en-US" sz="1400">
                <a:solidFill>
                  <a:schemeClr val="bg2"/>
                </a:solidFill>
              </a:rPr>
            </a:br>
            <a:r>
              <a:rPr lang="en-US" sz="1400">
                <a:solidFill>
                  <a:schemeClr val="bg2"/>
                </a:solidFill>
              </a:rPr>
              <a:t>Copies</a:t>
            </a:r>
          </a:p>
        </p:txBody>
      </p:sp>
      <p:sp>
        <p:nvSpPr>
          <p:cNvPr id="317453" name="Rectangle 43"/>
          <p:cNvSpPr>
            <a:spLocks noChangeArrowheads="1"/>
          </p:cNvSpPr>
          <p:nvPr/>
        </p:nvSpPr>
        <p:spPr bwMode="auto">
          <a:xfrm>
            <a:off x="2325688" y="1873250"/>
            <a:ext cx="1690687" cy="285750"/>
          </a:xfrm>
          <a:prstGeom prst="rect">
            <a:avLst/>
          </a:prstGeom>
          <a:noFill/>
          <a:ln w="9525">
            <a:noFill/>
            <a:miter lim="800000"/>
            <a:headEnd/>
            <a:tailEnd/>
          </a:ln>
        </p:spPr>
        <p:txBody>
          <a:bodyPr wrap="none">
            <a:spAutoFit/>
          </a:bodyPr>
          <a:lstStyle/>
          <a:p>
            <a:pPr algn="ctr">
              <a:lnSpc>
                <a:spcPct val="90000"/>
              </a:lnSpc>
              <a:buClr>
                <a:schemeClr val="accent2"/>
              </a:buClr>
              <a:buFont typeface="Wingdings 2" pitchFamily="18" charset="2"/>
              <a:buNone/>
            </a:pPr>
            <a:r>
              <a:rPr lang="tr-TR" sz="1400">
                <a:solidFill>
                  <a:schemeClr val="bg2"/>
                </a:solidFill>
              </a:rPr>
              <a:t>Süreklilik ve Erişim</a:t>
            </a:r>
            <a:endParaRPr lang="en-US" sz="1400">
              <a:solidFill>
                <a:schemeClr val="bg2"/>
              </a:solidFill>
            </a:endParaRPr>
          </a:p>
        </p:txBody>
      </p:sp>
      <p:pic>
        <p:nvPicPr>
          <p:cNvPr id="317454" name="Picture 103" descr="workgroup_servers_4blade"/>
          <p:cNvPicPr>
            <a:picLocks noChangeAspect="1" noChangeArrowheads="1"/>
          </p:cNvPicPr>
          <p:nvPr/>
        </p:nvPicPr>
        <p:blipFill>
          <a:blip r:embed="rId5"/>
          <a:srcRect/>
          <a:stretch>
            <a:fillRect/>
          </a:stretch>
        </p:blipFill>
        <p:spPr bwMode="auto">
          <a:xfrm>
            <a:off x="727075" y="2816225"/>
            <a:ext cx="873125" cy="477838"/>
          </a:xfrm>
          <a:prstGeom prst="rect">
            <a:avLst/>
          </a:prstGeom>
          <a:noFill/>
          <a:ln w="9525">
            <a:noFill/>
            <a:miter lim="800000"/>
            <a:headEnd/>
            <a:tailEnd/>
          </a:ln>
        </p:spPr>
      </p:pic>
      <p:sp>
        <p:nvSpPr>
          <p:cNvPr id="317455" name="Rectangle 102"/>
          <p:cNvSpPr>
            <a:spLocks noChangeArrowheads="1"/>
          </p:cNvSpPr>
          <p:nvPr/>
        </p:nvSpPr>
        <p:spPr bwMode="auto">
          <a:xfrm>
            <a:off x="554038" y="1865313"/>
            <a:ext cx="1039812" cy="481012"/>
          </a:xfrm>
          <a:prstGeom prst="rect">
            <a:avLst/>
          </a:prstGeom>
          <a:noFill/>
          <a:ln w="9525">
            <a:noFill/>
            <a:miter lim="800000"/>
            <a:headEnd/>
            <a:tailEnd/>
          </a:ln>
        </p:spPr>
        <p:txBody>
          <a:bodyPr wrap="none">
            <a:spAutoFit/>
          </a:bodyPr>
          <a:lstStyle/>
          <a:p>
            <a:pPr algn="ctr">
              <a:lnSpc>
                <a:spcPct val="90000"/>
              </a:lnSpc>
              <a:buClr>
                <a:schemeClr val="accent2"/>
              </a:buClr>
              <a:buFont typeface="Wingdings 2" pitchFamily="18" charset="2"/>
              <a:buNone/>
            </a:pPr>
            <a:r>
              <a:rPr lang="tr-TR" sz="1400">
                <a:solidFill>
                  <a:schemeClr val="bg2"/>
                </a:solidFill>
              </a:rPr>
              <a:t>Uygulama </a:t>
            </a:r>
          </a:p>
          <a:p>
            <a:pPr algn="ctr">
              <a:lnSpc>
                <a:spcPct val="90000"/>
              </a:lnSpc>
              <a:buClr>
                <a:schemeClr val="accent2"/>
              </a:buClr>
              <a:buFont typeface="Wingdings 2" pitchFamily="18" charset="2"/>
              <a:buNone/>
            </a:pPr>
            <a:r>
              <a:rPr lang="tr-TR" sz="1400">
                <a:solidFill>
                  <a:schemeClr val="bg2"/>
                </a:solidFill>
              </a:rPr>
              <a:t>Yazılımları</a:t>
            </a:r>
            <a:endParaRPr lang="en-US" sz="1400">
              <a:solidFill>
                <a:schemeClr val="bg2"/>
              </a:solidFill>
            </a:endParaRPr>
          </a:p>
        </p:txBody>
      </p:sp>
      <p:grpSp>
        <p:nvGrpSpPr>
          <p:cNvPr id="2" name="Group 88"/>
          <p:cNvGrpSpPr>
            <a:grpSpLocks/>
          </p:cNvGrpSpPr>
          <p:nvPr/>
        </p:nvGrpSpPr>
        <p:grpSpPr bwMode="auto">
          <a:xfrm>
            <a:off x="4584700" y="4678363"/>
            <a:ext cx="4244975" cy="1593850"/>
            <a:chOff x="2888" y="2917"/>
            <a:chExt cx="2674" cy="1004"/>
          </a:xfrm>
        </p:grpSpPr>
        <p:sp>
          <p:nvSpPr>
            <p:cNvPr id="317482" name="Freeform 5"/>
            <p:cNvSpPr>
              <a:spLocks/>
            </p:cNvSpPr>
            <p:nvPr/>
          </p:nvSpPr>
          <p:spPr bwMode="auto">
            <a:xfrm flipH="1" flipV="1">
              <a:off x="2888" y="2983"/>
              <a:ext cx="1998" cy="721"/>
            </a:xfrm>
            <a:custGeom>
              <a:avLst/>
              <a:gdLst>
                <a:gd name="T0" fmla="*/ 0 w 1136"/>
                <a:gd name="T1" fmla="*/ 0 h 939"/>
                <a:gd name="T2" fmla="*/ 1998 w 1136"/>
                <a:gd name="T3" fmla="*/ 0 h 939"/>
                <a:gd name="T4" fmla="*/ 1998 w 1136"/>
                <a:gd name="T5" fmla="*/ 721 h 939"/>
                <a:gd name="T6" fmla="*/ 0 60000 65536"/>
                <a:gd name="T7" fmla="*/ 0 60000 65536"/>
                <a:gd name="T8" fmla="*/ 0 60000 65536"/>
                <a:gd name="T9" fmla="*/ 0 w 1136"/>
                <a:gd name="T10" fmla="*/ 0 h 939"/>
                <a:gd name="T11" fmla="*/ 1136 w 1136"/>
                <a:gd name="T12" fmla="*/ 939 h 939"/>
              </a:gdLst>
              <a:ahLst/>
              <a:cxnLst>
                <a:cxn ang="T6">
                  <a:pos x="T0" y="T1"/>
                </a:cxn>
                <a:cxn ang="T7">
                  <a:pos x="T2" y="T3"/>
                </a:cxn>
                <a:cxn ang="T8">
                  <a:pos x="T4" y="T5"/>
                </a:cxn>
              </a:cxnLst>
              <a:rect l="T9" t="T10" r="T11" b="T12"/>
              <a:pathLst>
                <a:path w="1136" h="939">
                  <a:moveTo>
                    <a:pt x="0" y="0"/>
                  </a:moveTo>
                  <a:lnTo>
                    <a:pt x="1136" y="0"/>
                  </a:lnTo>
                  <a:lnTo>
                    <a:pt x="1136" y="939"/>
                  </a:lnTo>
                </a:path>
              </a:pathLst>
            </a:custGeom>
            <a:noFill/>
            <a:ln w="19050">
              <a:solidFill>
                <a:schemeClr val="hlink"/>
              </a:solidFill>
              <a:round/>
              <a:headEnd/>
              <a:tailEnd/>
            </a:ln>
          </p:spPr>
          <p:txBody>
            <a:bodyPr rot="10800000" wrap="none" anchor="ctr"/>
            <a:lstStyle/>
            <a:p>
              <a:endParaRPr lang="tr-TR"/>
            </a:p>
          </p:txBody>
        </p:sp>
        <p:grpSp>
          <p:nvGrpSpPr>
            <p:cNvPr id="317483" name="Group 55"/>
            <p:cNvGrpSpPr>
              <a:grpSpLocks/>
            </p:cNvGrpSpPr>
            <p:nvPr/>
          </p:nvGrpSpPr>
          <p:grpSpPr bwMode="auto">
            <a:xfrm>
              <a:off x="4633" y="3277"/>
              <a:ext cx="587" cy="334"/>
              <a:chOff x="678" y="1447"/>
              <a:chExt cx="1503" cy="903"/>
            </a:xfrm>
          </p:grpSpPr>
          <p:sp>
            <p:nvSpPr>
              <p:cNvPr id="46132" name="AutoShape 56"/>
              <p:cNvSpPr>
                <a:spLocks noChangeArrowheads="1"/>
              </p:cNvSpPr>
              <p:nvPr/>
            </p:nvSpPr>
            <p:spPr bwMode="auto">
              <a:xfrm>
                <a:off x="793" y="1855"/>
                <a:ext cx="1273" cy="4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939 w 21600"/>
                  <a:gd name="T13" fmla="*/ 5935 h 21600"/>
                  <a:gd name="T14" fmla="*/ 15661 w 21600"/>
                  <a:gd name="T15" fmla="*/ 15665 h 21600"/>
                </a:gdLst>
                <a:ahLst/>
                <a:cxnLst>
                  <a:cxn ang="T8">
                    <a:pos x="T0" y="T1"/>
                  </a:cxn>
                  <a:cxn ang="T9">
                    <a:pos x="T2" y="T3"/>
                  </a:cxn>
                  <a:cxn ang="T10">
                    <a:pos x="T4" y="T5"/>
                  </a:cxn>
                  <a:cxn ang="T11">
                    <a:pos x="T6" y="T7"/>
                  </a:cxn>
                </a:cxnLst>
                <a:rect l="T12" t="T13" r="T14" b="T15"/>
                <a:pathLst>
                  <a:path w="21600" h="21600">
                    <a:moveTo>
                      <a:pt x="0" y="0"/>
                    </a:moveTo>
                    <a:lnTo>
                      <a:pt x="8274" y="21600"/>
                    </a:lnTo>
                    <a:lnTo>
                      <a:pt x="13326" y="21600"/>
                    </a:lnTo>
                    <a:lnTo>
                      <a:pt x="21600" y="0"/>
                    </a:lnTo>
                    <a:close/>
                  </a:path>
                </a:pathLst>
              </a:custGeom>
              <a:gradFill rotWithShape="1">
                <a:gsLst>
                  <a:gs pos="0">
                    <a:schemeClr val="accent1">
                      <a:gamma/>
                      <a:tint val="29412"/>
                      <a:invGamma/>
                    </a:schemeClr>
                  </a:gs>
                  <a:gs pos="100000">
                    <a:schemeClr val="accent1"/>
                  </a:gs>
                </a:gsLst>
                <a:lin ang="5400000" scaled="1"/>
              </a:gradFill>
              <a:ln w="9525">
                <a:noFill/>
                <a:miter lim="800000"/>
                <a:headEnd/>
                <a:tailEnd/>
              </a:ln>
            </p:spPr>
            <p:txBody>
              <a:bodyPr wrap="none" anchor="ctr"/>
              <a:lstStyle/>
              <a:p>
                <a:pPr algn="ctr">
                  <a:buClr>
                    <a:srgbClr val="58A618"/>
                  </a:buClr>
                  <a:buFont typeface="Wingdings 2" pitchFamily="64" charset="2"/>
                  <a:buNone/>
                  <a:defRPr/>
                </a:pPr>
                <a:endParaRPr lang="en-GB" sz="1600">
                  <a:solidFill>
                    <a:srgbClr val="0070C0"/>
                  </a:solidFill>
                </a:endParaRPr>
              </a:p>
            </p:txBody>
          </p:sp>
          <p:grpSp>
            <p:nvGrpSpPr>
              <p:cNvPr id="317492" name="Group 57"/>
              <p:cNvGrpSpPr>
                <a:grpSpLocks/>
              </p:cNvGrpSpPr>
              <p:nvPr/>
            </p:nvGrpSpPr>
            <p:grpSpPr bwMode="auto">
              <a:xfrm>
                <a:off x="678" y="1447"/>
                <a:ext cx="1503" cy="465"/>
                <a:chOff x="678" y="1447"/>
                <a:chExt cx="1503" cy="465"/>
              </a:xfrm>
            </p:grpSpPr>
            <p:pic>
              <p:nvPicPr>
                <p:cNvPr id="46134" name="Picture 58" descr="linux_OS"/>
                <p:cNvPicPr>
                  <a:picLocks noChangeAspect="1" noChangeArrowheads="1"/>
                </p:cNvPicPr>
                <p:nvPr/>
              </p:nvPicPr>
              <p:blipFill>
                <a:blip r:embed="rId6"/>
                <a:srcRect/>
                <a:stretch>
                  <a:fillRect/>
                </a:stretch>
              </p:blipFill>
              <p:spPr bwMode="auto">
                <a:xfrm>
                  <a:off x="678" y="1447"/>
                  <a:ext cx="374" cy="465"/>
                </a:xfrm>
                <a:prstGeom prst="rect">
                  <a:avLst/>
                </a:prstGeom>
                <a:gradFill rotWithShape="0">
                  <a:gsLst>
                    <a:gs pos="0">
                      <a:schemeClr val="accent1">
                        <a:gamma/>
                        <a:tint val="29412"/>
                        <a:invGamma/>
                      </a:schemeClr>
                    </a:gs>
                    <a:gs pos="100000">
                      <a:schemeClr val="accent1"/>
                    </a:gs>
                  </a:gsLst>
                  <a:lin ang="5400000" scaled="1"/>
                </a:gradFill>
                <a:ln w="9525">
                  <a:noFill/>
                  <a:miter lim="800000"/>
                  <a:headEnd/>
                  <a:tailEnd/>
                </a:ln>
              </p:spPr>
            </p:pic>
            <p:pic>
              <p:nvPicPr>
                <p:cNvPr id="46135" name="Picture 59" descr="windows_applications"/>
                <p:cNvPicPr>
                  <a:picLocks noChangeAspect="1" noChangeArrowheads="1"/>
                </p:cNvPicPr>
                <p:nvPr/>
              </p:nvPicPr>
              <p:blipFill>
                <a:blip r:embed="rId7"/>
                <a:srcRect/>
                <a:stretch>
                  <a:fillRect/>
                </a:stretch>
              </p:blipFill>
              <p:spPr bwMode="auto">
                <a:xfrm>
                  <a:off x="1807" y="1447"/>
                  <a:ext cx="374" cy="465"/>
                </a:xfrm>
                <a:prstGeom prst="rect">
                  <a:avLst/>
                </a:prstGeom>
                <a:gradFill rotWithShape="0">
                  <a:gsLst>
                    <a:gs pos="0">
                      <a:schemeClr val="accent1">
                        <a:gamma/>
                        <a:tint val="29412"/>
                        <a:invGamma/>
                      </a:schemeClr>
                    </a:gs>
                    <a:gs pos="100000">
                      <a:schemeClr val="accent1"/>
                    </a:gs>
                  </a:gsLst>
                  <a:lin ang="5400000" scaled="1"/>
                </a:gradFill>
                <a:ln w="9525">
                  <a:noFill/>
                  <a:miter lim="800000"/>
                  <a:headEnd/>
                  <a:tailEnd/>
                </a:ln>
              </p:spPr>
            </p:pic>
            <p:pic>
              <p:nvPicPr>
                <p:cNvPr id="46136" name="Picture 60" descr="virtualization_apps_OS"/>
                <p:cNvPicPr>
                  <a:picLocks noChangeAspect="1" noChangeArrowheads="1"/>
                </p:cNvPicPr>
                <p:nvPr/>
              </p:nvPicPr>
              <p:blipFill>
                <a:blip r:embed="rId8"/>
                <a:srcRect/>
                <a:stretch>
                  <a:fillRect/>
                </a:stretch>
              </p:blipFill>
              <p:spPr bwMode="auto">
                <a:xfrm>
                  <a:off x="1244" y="1447"/>
                  <a:ext cx="371" cy="465"/>
                </a:xfrm>
                <a:prstGeom prst="rect">
                  <a:avLst/>
                </a:prstGeom>
                <a:gradFill rotWithShape="0">
                  <a:gsLst>
                    <a:gs pos="0">
                      <a:schemeClr val="accent1">
                        <a:gamma/>
                        <a:tint val="29412"/>
                        <a:invGamma/>
                      </a:schemeClr>
                    </a:gs>
                    <a:gs pos="100000">
                      <a:schemeClr val="accent1"/>
                    </a:gs>
                  </a:gsLst>
                  <a:lin ang="5400000" scaled="1"/>
                </a:gradFill>
                <a:ln w="9525">
                  <a:noFill/>
                  <a:miter lim="800000"/>
                  <a:headEnd/>
                  <a:tailEnd/>
                </a:ln>
              </p:spPr>
            </p:pic>
          </p:grpSp>
        </p:grpSp>
        <p:pic>
          <p:nvPicPr>
            <p:cNvPr id="317484" name="Picture 61" descr="Server-Generic2"/>
            <p:cNvPicPr>
              <a:picLocks noChangeAspect="1" noChangeArrowheads="1"/>
            </p:cNvPicPr>
            <p:nvPr/>
          </p:nvPicPr>
          <p:blipFill>
            <a:blip r:embed="rId9"/>
            <a:srcRect/>
            <a:stretch>
              <a:fillRect/>
            </a:stretch>
          </p:blipFill>
          <p:spPr bwMode="auto">
            <a:xfrm>
              <a:off x="4810" y="3496"/>
              <a:ext cx="226" cy="332"/>
            </a:xfrm>
            <a:prstGeom prst="rect">
              <a:avLst/>
            </a:prstGeom>
            <a:noFill/>
            <a:ln w="9525">
              <a:noFill/>
              <a:miter lim="800000"/>
              <a:headEnd/>
              <a:tailEnd/>
            </a:ln>
          </p:spPr>
        </p:pic>
        <p:sp>
          <p:nvSpPr>
            <p:cNvPr id="317485" name="AutoShape 80"/>
            <p:cNvSpPr>
              <a:spLocks noChangeArrowheads="1"/>
            </p:cNvSpPr>
            <p:nvPr/>
          </p:nvSpPr>
          <p:spPr bwMode="auto">
            <a:xfrm>
              <a:off x="4347" y="2917"/>
              <a:ext cx="1215" cy="1004"/>
            </a:xfrm>
            <a:prstGeom prst="rect">
              <a:avLst/>
            </a:prstGeom>
            <a:noFill/>
            <a:ln w="19050">
              <a:solidFill>
                <a:schemeClr val="bg2"/>
              </a:solidFill>
              <a:prstDash val="sysDot"/>
              <a:miter lim="800000"/>
              <a:headEnd/>
              <a:tailEnd/>
            </a:ln>
          </p:spPr>
          <p:txBody>
            <a:bodyPr wrap="none" anchor="ctr"/>
            <a:lstStyle/>
            <a:p>
              <a:pPr algn="ctr">
                <a:buClr>
                  <a:srgbClr val="58A618"/>
                </a:buClr>
                <a:buFont typeface="Wingdings 2" pitchFamily="18" charset="2"/>
                <a:buNone/>
              </a:pPr>
              <a:endParaRPr lang="en-GB" sz="1600">
                <a:solidFill>
                  <a:srgbClr val="0070C0"/>
                </a:solidFill>
              </a:endParaRPr>
            </a:p>
          </p:txBody>
        </p:sp>
        <p:sp>
          <p:nvSpPr>
            <p:cNvPr id="317486" name="Rectangle 76"/>
            <p:cNvSpPr>
              <a:spLocks noChangeArrowheads="1"/>
            </p:cNvSpPr>
            <p:nvPr/>
          </p:nvSpPr>
          <p:spPr bwMode="auto">
            <a:xfrm>
              <a:off x="4347" y="2997"/>
              <a:ext cx="1190" cy="168"/>
            </a:xfrm>
            <a:prstGeom prst="rect">
              <a:avLst/>
            </a:prstGeom>
            <a:noFill/>
            <a:ln w="9525">
              <a:noFill/>
              <a:miter lim="800000"/>
              <a:headEnd/>
              <a:tailEnd/>
            </a:ln>
          </p:spPr>
          <p:txBody>
            <a:bodyPr lIns="0" tIns="0" rIns="0">
              <a:spAutoFit/>
            </a:bodyPr>
            <a:lstStyle/>
            <a:p>
              <a:pPr algn="ctr">
                <a:lnSpc>
                  <a:spcPct val="90000"/>
                </a:lnSpc>
                <a:buClr>
                  <a:srgbClr val="58A618"/>
                </a:buClr>
                <a:buFont typeface="Wingdings 2" pitchFamily="18" charset="2"/>
                <a:buNone/>
              </a:pPr>
              <a:r>
                <a:rPr lang="tr-TR" sz="1600">
                  <a:solidFill>
                    <a:srgbClr val="0070C0"/>
                  </a:solidFill>
                </a:rPr>
                <a:t>Uzak Ofis</a:t>
              </a:r>
              <a:endParaRPr lang="en-US" sz="1600">
                <a:solidFill>
                  <a:srgbClr val="0070C0"/>
                </a:solidFill>
              </a:endParaRPr>
            </a:p>
          </p:txBody>
        </p:sp>
        <p:pic>
          <p:nvPicPr>
            <p:cNvPr id="317487" name="Picture 151" descr="linux"/>
            <p:cNvPicPr>
              <a:picLocks noChangeAspect="1" noChangeArrowheads="1"/>
            </p:cNvPicPr>
            <p:nvPr/>
          </p:nvPicPr>
          <p:blipFill>
            <a:blip r:embed="rId10"/>
            <a:srcRect/>
            <a:stretch>
              <a:fillRect/>
            </a:stretch>
          </p:blipFill>
          <p:spPr bwMode="auto">
            <a:xfrm>
              <a:off x="3805" y="3377"/>
              <a:ext cx="139" cy="173"/>
            </a:xfrm>
            <a:prstGeom prst="rect">
              <a:avLst/>
            </a:prstGeom>
            <a:solidFill>
              <a:schemeClr val="bg1"/>
            </a:solidFill>
            <a:ln w="9525">
              <a:noFill/>
              <a:miter lim="800000"/>
              <a:headEnd/>
              <a:tailEnd/>
            </a:ln>
          </p:spPr>
        </p:pic>
        <p:pic>
          <p:nvPicPr>
            <p:cNvPr id="317488" name="Picture 152" descr="windows"/>
            <p:cNvPicPr>
              <a:picLocks noChangeArrowheads="1"/>
            </p:cNvPicPr>
            <p:nvPr/>
          </p:nvPicPr>
          <p:blipFill>
            <a:blip r:embed="rId11"/>
            <a:srcRect/>
            <a:stretch>
              <a:fillRect/>
            </a:stretch>
          </p:blipFill>
          <p:spPr bwMode="auto">
            <a:xfrm>
              <a:off x="3624" y="3393"/>
              <a:ext cx="149" cy="156"/>
            </a:xfrm>
            <a:prstGeom prst="rect">
              <a:avLst/>
            </a:prstGeom>
            <a:solidFill>
              <a:schemeClr val="bg1"/>
            </a:solidFill>
            <a:ln w="9525">
              <a:noFill/>
              <a:miter lim="800000"/>
              <a:headEnd/>
              <a:tailEnd/>
            </a:ln>
          </p:spPr>
        </p:pic>
        <p:pic>
          <p:nvPicPr>
            <p:cNvPr id="317489" name="Picture 153" descr="vmware"/>
            <p:cNvPicPr>
              <a:picLocks noChangeAspect="1" noChangeArrowheads="1"/>
            </p:cNvPicPr>
            <p:nvPr/>
          </p:nvPicPr>
          <p:blipFill>
            <a:blip r:embed="rId12"/>
            <a:srcRect/>
            <a:stretch>
              <a:fillRect/>
            </a:stretch>
          </p:blipFill>
          <p:spPr bwMode="auto">
            <a:xfrm>
              <a:off x="3994" y="3386"/>
              <a:ext cx="153" cy="164"/>
            </a:xfrm>
            <a:prstGeom prst="rect">
              <a:avLst/>
            </a:prstGeom>
            <a:solidFill>
              <a:schemeClr val="bg1"/>
            </a:solidFill>
            <a:ln w="9525">
              <a:noFill/>
              <a:miter lim="800000"/>
              <a:headEnd/>
              <a:tailEnd/>
            </a:ln>
          </p:spPr>
        </p:pic>
        <p:pic>
          <p:nvPicPr>
            <p:cNvPr id="317490" name="Picture 114" descr="SnapVault-left"/>
            <p:cNvPicPr>
              <a:picLocks noChangeArrowheads="1"/>
            </p:cNvPicPr>
            <p:nvPr/>
          </p:nvPicPr>
          <p:blipFill>
            <a:blip r:embed="rId13"/>
            <a:srcRect/>
            <a:stretch>
              <a:fillRect/>
            </a:stretch>
          </p:blipFill>
          <p:spPr bwMode="auto">
            <a:xfrm rot="10800000">
              <a:off x="3627" y="3573"/>
              <a:ext cx="473" cy="284"/>
            </a:xfrm>
            <a:prstGeom prst="rect">
              <a:avLst/>
            </a:prstGeom>
            <a:solidFill>
              <a:schemeClr val="bg1"/>
            </a:solidFill>
            <a:ln w="9525">
              <a:noFill/>
              <a:miter lim="800000"/>
              <a:headEnd/>
              <a:tailEnd/>
            </a:ln>
          </p:spPr>
        </p:pic>
      </p:grpSp>
      <p:pic>
        <p:nvPicPr>
          <p:cNvPr id="317457" name="Picture 63" descr="SnapMirror-left"/>
          <p:cNvPicPr>
            <a:picLocks noChangeArrowheads="1"/>
          </p:cNvPicPr>
          <p:nvPr/>
        </p:nvPicPr>
        <p:blipFill>
          <a:blip r:embed="rId14"/>
          <a:srcRect/>
          <a:stretch>
            <a:fillRect/>
          </a:stretch>
        </p:blipFill>
        <p:spPr bwMode="auto">
          <a:xfrm>
            <a:off x="6027738" y="2855913"/>
            <a:ext cx="611187" cy="468312"/>
          </a:xfrm>
          <a:prstGeom prst="rect">
            <a:avLst/>
          </a:prstGeom>
          <a:solidFill>
            <a:schemeClr val="bg1"/>
          </a:solidFill>
          <a:ln w="9525">
            <a:noFill/>
            <a:miter lim="800000"/>
            <a:headEnd/>
            <a:tailEnd/>
          </a:ln>
        </p:spPr>
      </p:pic>
      <p:grpSp>
        <p:nvGrpSpPr>
          <p:cNvPr id="317458" name="Group 82"/>
          <p:cNvGrpSpPr>
            <a:grpSpLocks/>
          </p:cNvGrpSpPr>
          <p:nvPr/>
        </p:nvGrpSpPr>
        <p:grpSpPr bwMode="auto">
          <a:xfrm>
            <a:off x="4725988" y="1016000"/>
            <a:ext cx="666750" cy="644525"/>
            <a:chOff x="3237" y="666"/>
            <a:chExt cx="384" cy="357"/>
          </a:xfrm>
        </p:grpSpPr>
        <p:pic>
          <p:nvPicPr>
            <p:cNvPr id="317480" name="Picture 83" descr="flatscreen_monitor"/>
            <p:cNvPicPr>
              <a:picLocks noChangeAspect="1" noChangeArrowheads="1"/>
            </p:cNvPicPr>
            <p:nvPr/>
          </p:nvPicPr>
          <p:blipFill>
            <a:blip r:embed="rId15"/>
            <a:srcRect/>
            <a:stretch>
              <a:fillRect/>
            </a:stretch>
          </p:blipFill>
          <p:spPr bwMode="auto">
            <a:xfrm>
              <a:off x="3237" y="666"/>
              <a:ext cx="384" cy="357"/>
            </a:xfrm>
            <a:prstGeom prst="rect">
              <a:avLst/>
            </a:prstGeom>
            <a:noFill/>
            <a:ln w="9525">
              <a:noFill/>
              <a:miter lim="800000"/>
              <a:headEnd/>
              <a:tailEnd/>
            </a:ln>
          </p:spPr>
        </p:pic>
        <p:pic>
          <p:nvPicPr>
            <p:cNvPr id="317481" name="Picture 4" descr="Protection Manager GUI"/>
            <p:cNvPicPr>
              <a:picLocks noChangeAspect="1" noChangeArrowheads="1"/>
            </p:cNvPicPr>
            <p:nvPr/>
          </p:nvPicPr>
          <p:blipFill>
            <a:blip r:embed="rId16"/>
            <a:srcRect l="18391" t="11568" b="1506"/>
            <a:stretch>
              <a:fillRect/>
            </a:stretch>
          </p:blipFill>
          <p:spPr bwMode="auto">
            <a:xfrm>
              <a:off x="3288" y="714"/>
              <a:ext cx="291" cy="159"/>
            </a:xfrm>
            <a:prstGeom prst="rect">
              <a:avLst/>
            </a:prstGeom>
            <a:noFill/>
            <a:ln w="9525">
              <a:noFill/>
              <a:miter lim="800000"/>
              <a:headEnd/>
              <a:tailEnd/>
            </a:ln>
          </p:spPr>
        </p:pic>
      </p:grpSp>
      <p:sp>
        <p:nvSpPr>
          <p:cNvPr id="317459" name="Rectangle 85"/>
          <p:cNvSpPr>
            <a:spLocks noChangeArrowheads="1"/>
          </p:cNvSpPr>
          <p:nvPr/>
        </p:nvSpPr>
        <p:spPr bwMode="auto">
          <a:xfrm>
            <a:off x="4602163" y="1682750"/>
            <a:ext cx="1122362" cy="476250"/>
          </a:xfrm>
          <a:prstGeom prst="rect">
            <a:avLst/>
          </a:prstGeom>
          <a:noFill/>
          <a:ln w="9525">
            <a:noFill/>
            <a:miter lim="800000"/>
            <a:headEnd/>
            <a:tailEnd/>
          </a:ln>
        </p:spPr>
        <p:txBody>
          <a:bodyPr wrap="none">
            <a:spAutoFit/>
          </a:bodyPr>
          <a:lstStyle/>
          <a:p>
            <a:pPr algn="ctr">
              <a:lnSpc>
                <a:spcPct val="90000"/>
              </a:lnSpc>
              <a:buClr>
                <a:schemeClr val="accent2"/>
              </a:buClr>
              <a:buFont typeface="Wingdings 2" pitchFamily="18" charset="2"/>
              <a:buNone/>
            </a:pPr>
            <a:r>
              <a:rPr lang="en-US" sz="1400">
                <a:solidFill>
                  <a:schemeClr val="bg2"/>
                </a:solidFill>
              </a:rPr>
              <a:t>Manage </a:t>
            </a:r>
          </a:p>
          <a:p>
            <a:pPr algn="ctr">
              <a:lnSpc>
                <a:spcPct val="90000"/>
              </a:lnSpc>
              <a:buClr>
                <a:schemeClr val="accent2"/>
              </a:buClr>
              <a:buFont typeface="Wingdings 2" pitchFamily="18" charset="2"/>
              <a:buNone/>
            </a:pPr>
            <a:r>
              <a:rPr lang="en-US" sz="1400">
                <a:solidFill>
                  <a:schemeClr val="bg2"/>
                </a:solidFill>
              </a:rPr>
              <a:t>and Monitor</a:t>
            </a:r>
          </a:p>
        </p:txBody>
      </p:sp>
      <p:sp>
        <p:nvSpPr>
          <p:cNvPr id="317460" name="Rectangle 70"/>
          <p:cNvSpPr>
            <a:spLocks noChangeArrowheads="1"/>
          </p:cNvSpPr>
          <p:nvPr/>
        </p:nvSpPr>
        <p:spPr bwMode="auto">
          <a:xfrm>
            <a:off x="6937375" y="3859213"/>
            <a:ext cx="1862138" cy="522287"/>
          </a:xfrm>
          <a:prstGeom prst="rect">
            <a:avLst/>
          </a:prstGeom>
          <a:noFill/>
          <a:ln w="9525">
            <a:noFill/>
            <a:miter lim="800000"/>
            <a:headEnd/>
            <a:tailEnd/>
          </a:ln>
        </p:spPr>
        <p:txBody>
          <a:bodyPr>
            <a:spAutoFit/>
          </a:bodyPr>
          <a:lstStyle/>
          <a:p>
            <a:pPr algn="ctr">
              <a:buClr>
                <a:schemeClr val="accent2"/>
              </a:buClr>
              <a:buFont typeface="Wingdings 2" pitchFamily="18" charset="2"/>
              <a:buNone/>
            </a:pPr>
            <a:r>
              <a:rPr lang="en-US" sz="1400">
                <a:solidFill>
                  <a:schemeClr val="bg2"/>
                </a:solidFill>
              </a:rPr>
              <a:t>Dev/Test</a:t>
            </a:r>
            <a:r>
              <a:rPr lang="tr-TR" sz="1400">
                <a:solidFill>
                  <a:schemeClr val="bg2"/>
                </a:solidFill>
              </a:rPr>
              <a:t> için kullanım</a:t>
            </a:r>
            <a:endParaRPr lang="en-US" sz="1400">
              <a:solidFill>
                <a:schemeClr val="bg2"/>
              </a:solidFill>
            </a:endParaRPr>
          </a:p>
        </p:txBody>
      </p:sp>
      <p:sp>
        <p:nvSpPr>
          <p:cNvPr id="317461" name="Rectangle 64"/>
          <p:cNvSpPr>
            <a:spLocks noChangeArrowheads="1"/>
          </p:cNvSpPr>
          <p:nvPr/>
        </p:nvSpPr>
        <p:spPr bwMode="auto">
          <a:xfrm>
            <a:off x="5561013" y="3375025"/>
            <a:ext cx="1555750" cy="307975"/>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tr-TR" sz="1400">
                <a:solidFill>
                  <a:schemeClr val="bg2"/>
                </a:solidFill>
              </a:rPr>
              <a:t>Felaket Kurtarma</a:t>
            </a:r>
            <a:endParaRPr lang="en-US" sz="1400">
              <a:solidFill>
                <a:schemeClr val="bg2"/>
              </a:solidFill>
            </a:endParaRPr>
          </a:p>
        </p:txBody>
      </p:sp>
      <p:sp>
        <p:nvSpPr>
          <p:cNvPr id="317462" name="Line 30"/>
          <p:cNvSpPr>
            <a:spLocks noChangeShapeType="1"/>
          </p:cNvSpPr>
          <p:nvPr/>
        </p:nvSpPr>
        <p:spPr bwMode="auto">
          <a:xfrm>
            <a:off x="2805113" y="2538413"/>
            <a:ext cx="619125" cy="798512"/>
          </a:xfrm>
          <a:prstGeom prst="line">
            <a:avLst/>
          </a:prstGeom>
          <a:noFill/>
          <a:ln w="19050">
            <a:solidFill>
              <a:schemeClr val="hlink"/>
            </a:solidFill>
            <a:round/>
            <a:headEnd/>
            <a:tailEnd/>
          </a:ln>
        </p:spPr>
        <p:txBody>
          <a:bodyPr wrap="none" anchor="ctr"/>
          <a:lstStyle/>
          <a:p>
            <a:endParaRPr lang="tr-TR"/>
          </a:p>
        </p:txBody>
      </p:sp>
      <p:sp>
        <p:nvSpPr>
          <p:cNvPr id="317463" name="Line 31"/>
          <p:cNvSpPr>
            <a:spLocks noChangeShapeType="1"/>
          </p:cNvSpPr>
          <p:nvPr/>
        </p:nvSpPr>
        <p:spPr bwMode="auto">
          <a:xfrm flipV="1">
            <a:off x="2789238" y="2533650"/>
            <a:ext cx="652462" cy="820738"/>
          </a:xfrm>
          <a:prstGeom prst="line">
            <a:avLst/>
          </a:prstGeom>
          <a:noFill/>
          <a:ln w="19050">
            <a:solidFill>
              <a:schemeClr val="hlink"/>
            </a:solidFill>
            <a:round/>
            <a:headEnd/>
            <a:tailEnd/>
          </a:ln>
        </p:spPr>
        <p:txBody>
          <a:bodyPr wrap="none" anchor="ctr"/>
          <a:lstStyle/>
          <a:p>
            <a:endParaRPr lang="tr-TR"/>
          </a:p>
        </p:txBody>
      </p:sp>
      <p:pic>
        <p:nvPicPr>
          <p:cNvPr id="317464" name="Picture 32" descr="FAS3100"/>
          <p:cNvPicPr>
            <a:picLocks noChangeAspect="1" noChangeArrowheads="1"/>
          </p:cNvPicPr>
          <p:nvPr/>
        </p:nvPicPr>
        <p:blipFill>
          <a:blip r:embed="rId17"/>
          <a:srcRect/>
          <a:stretch>
            <a:fillRect/>
          </a:stretch>
        </p:blipFill>
        <p:spPr bwMode="auto">
          <a:xfrm>
            <a:off x="2536825" y="2443163"/>
            <a:ext cx="381000" cy="1174750"/>
          </a:xfrm>
          <a:prstGeom prst="rect">
            <a:avLst/>
          </a:prstGeom>
          <a:noFill/>
          <a:ln w="9525">
            <a:noFill/>
            <a:miter lim="800000"/>
            <a:headEnd/>
            <a:tailEnd/>
          </a:ln>
        </p:spPr>
      </p:pic>
      <p:pic>
        <p:nvPicPr>
          <p:cNvPr id="317465" name="Picture 50" descr="Snapshot-Copies-right"/>
          <p:cNvPicPr>
            <a:picLocks noChangeArrowheads="1"/>
          </p:cNvPicPr>
          <p:nvPr/>
        </p:nvPicPr>
        <p:blipFill>
          <a:blip r:embed="rId18"/>
          <a:srcRect/>
          <a:stretch>
            <a:fillRect/>
          </a:stretch>
        </p:blipFill>
        <p:spPr bwMode="auto">
          <a:xfrm>
            <a:off x="2659063" y="3341688"/>
            <a:ext cx="407987" cy="358775"/>
          </a:xfrm>
          <a:prstGeom prst="rect">
            <a:avLst/>
          </a:prstGeom>
          <a:noFill/>
          <a:ln w="9525">
            <a:noFill/>
            <a:miter lim="800000"/>
            <a:headEnd/>
            <a:tailEnd/>
          </a:ln>
        </p:spPr>
      </p:pic>
      <p:grpSp>
        <p:nvGrpSpPr>
          <p:cNvPr id="317466" name="Group 89"/>
          <p:cNvGrpSpPr>
            <a:grpSpLocks/>
          </p:cNvGrpSpPr>
          <p:nvPr/>
        </p:nvGrpSpPr>
        <p:grpSpPr bwMode="auto">
          <a:xfrm>
            <a:off x="3367088" y="3379788"/>
            <a:ext cx="2319337" cy="1700212"/>
            <a:chOff x="2121" y="2099"/>
            <a:chExt cx="1461" cy="1071"/>
          </a:xfrm>
        </p:grpSpPr>
        <p:sp>
          <p:nvSpPr>
            <p:cNvPr id="317475" name="Freeform 5"/>
            <p:cNvSpPr>
              <a:spLocks/>
            </p:cNvSpPr>
            <p:nvPr/>
          </p:nvSpPr>
          <p:spPr bwMode="auto">
            <a:xfrm flipH="1" flipV="1">
              <a:off x="2225" y="2099"/>
              <a:ext cx="1195" cy="549"/>
            </a:xfrm>
            <a:custGeom>
              <a:avLst/>
              <a:gdLst>
                <a:gd name="T0" fmla="*/ 0 w 1136"/>
                <a:gd name="T1" fmla="*/ 0 h 939"/>
                <a:gd name="T2" fmla="*/ 1195 w 1136"/>
                <a:gd name="T3" fmla="*/ 0 h 939"/>
                <a:gd name="T4" fmla="*/ 1195 w 1136"/>
                <a:gd name="T5" fmla="*/ 549 h 939"/>
                <a:gd name="T6" fmla="*/ 0 60000 65536"/>
                <a:gd name="T7" fmla="*/ 0 60000 65536"/>
                <a:gd name="T8" fmla="*/ 0 60000 65536"/>
                <a:gd name="T9" fmla="*/ 0 w 1136"/>
                <a:gd name="T10" fmla="*/ 0 h 939"/>
                <a:gd name="T11" fmla="*/ 1136 w 1136"/>
                <a:gd name="T12" fmla="*/ 939 h 939"/>
              </a:gdLst>
              <a:ahLst/>
              <a:cxnLst>
                <a:cxn ang="T6">
                  <a:pos x="T0" y="T1"/>
                </a:cxn>
                <a:cxn ang="T7">
                  <a:pos x="T2" y="T3"/>
                </a:cxn>
                <a:cxn ang="T8">
                  <a:pos x="T4" y="T5"/>
                </a:cxn>
              </a:cxnLst>
              <a:rect l="T9" t="T10" r="T11" b="T12"/>
              <a:pathLst>
                <a:path w="1136" h="939">
                  <a:moveTo>
                    <a:pt x="0" y="0"/>
                  </a:moveTo>
                  <a:lnTo>
                    <a:pt x="1136" y="0"/>
                  </a:lnTo>
                  <a:lnTo>
                    <a:pt x="1136" y="939"/>
                  </a:lnTo>
                </a:path>
              </a:pathLst>
            </a:custGeom>
            <a:noFill/>
            <a:ln w="19050">
              <a:solidFill>
                <a:schemeClr val="hlink"/>
              </a:solidFill>
              <a:round/>
              <a:headEnd/>
              <a:tailEnd/>
            </a:ln>
          </p:spPr>
          <p:txBody>
            <a:bodyPr rot="10800000" wrap="none" anchor="ctr"/>
            <a:lstStyle/>
            <a:p>
              <a:endParaRPr lang="tr-TR"/>
            </a:p>
          </p:txBody>
        </p:sp>
        <p:sp>
          <p:nvSpPr>
            <p:cNvPr id="317476" name="Rectangle 66"/>
            <p:cNvSpPr>
              <a:spLocks noChangeArrowheads="1"/>
            </p:cNvSpPr>
            <p:nvPr/>
          </p:nvSpPr>
          <p:spPr bwMode="auto">
            <a:xfrm>
              <a:off x="2121" y="2785"/>
              <a:ext cx="670" cy="194"/>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tr-TR" sz="1400">
                  <a:solidFill>
                    <a:schemeClr val="bg2"/>
                  </a:solidFill>
                </a:rPr>
                <a:t>Yedekleme</a:t>
              </a:r>
              <a:endParaRPr lang="en-US" sz="1400">
                <a:solidFill>
                  <a:schemeClr val="bg2"/>
                </a:solidFill>
              </a:endParaRPr>
            </a:p>
          </p:txBody>
        </p:sp>
        <p:pic>
          <p:nvPicPr>
            <p:cNvPr id="317477" name="Picture 20" descr="generic_enterprise_tape_library"/>
            <p:cNvPicPr>
              <a:picLocks noChangeAspect="1" noChangeArrowheads="1"/>
            </p:cNvPicPr>
            <p:nvPr/>
          </p:nvPicPr>
          <p:blipFill>
            <a:blip r:embed="rId19"/>
            <a:srcRect/>
            <a:stretch>
              <a:fillRect/>
            </a:stretch>
          </p:blipFill>
          <p:spPr bwMode="auto">
            <a:xfrm>
              <a:off x="3366" y="2456"/>
              <a:ext cx="216" cy="364"/>
            </a:xfrm>
            <a:prstGeom prst="rect">
              <a:avLst/>
            </a:prstGeom>
            <a:noFill/>
            <a:ln w="9525">
              <a:noFill/>
              <a:miter lim="800000"/>
              <a:headEnd/>
              <a:tailEnd/>
            </a:ln>
          </p:spPr>
        </p:pic>
        <p:pic>
          <p:nvPicPr>
            <p:cNvPr id="317478" name="Picture 67" descr="SnapVault-left"/>
            <p:cNvPicPr>
              <a:picLocks noChangeArrowheads="1"/>
            </p:cNvPicPr>
            <p:nvPr/>
          </p:nvPicPr>
          <p:blipFill>
            <a:blip r:embed="rId13"/>
            <a:srcRect/>
            <a:stretch>
              <a:fillRect/>
            </a:stretch>
          </p:blipFill>
          <p:spPr bwMode="auto">
            <a:xfrm>
              <a:off x="2256" y="2527"/>
              <a:ext cx="408" cy="250"/>
            </a:xfrm>
            <a:prstGeom prst="rect">
              <a:avLst/>
            </a:prstGeom>
            <a:solidFill>
              <a:schemeClr val="bg1"/>
            </a:solidFill>
            <a:ln w="9525">
              <a:noFill/>
              <a:miter lim="800000"/>
              <a:headEnd/>
              <a:tailEnd/>
            </a:ln>
          </p:spPr>
        </p:pic>
        <p:pic>
          <p:nvPicPr>
            <p:cNvPr id="317479" name="Picture 79" descr="FAS3050v1"/>
            <p:cNvPicPr>
              <a:picLocks noChangeAspect="1" noChangeArrowheads="1"/>
            </p:cNvPicPr>
            <p:nvPr/>
          </p:nvPicPr>
          <p:blipFill>
            <a:blip r:embed="rId4"/>
            <a:srcRect/>
            <a:stretch>
              <a:fillRect/>
            </a:stretch>
          </p:blipFill>
          <p:spPr bwMode="auto">
            <a:xfrm>
              <a:off x="2772" y="2501"/>
              <a:ext cx="443" cy="669"/>
            </a:xfrm>
            <a:prstGeom prst="rect">
              <a:avLst/>
            </a:prstGeom>
            <a:noFill/>
            <a:ln w="9525">
              <a:noFill/>
              <a:miter lim="800000"/>
              <a:headEnd/>
              <a:tailEnd/>
            </a:ln>
          </p:spPr>
        </p:pic>
      </p:grpSp>
      <p:grpSp>
        <p:nvGrpSpPr>
          <p:cNvPr id="7" name="Group 91"/>
          <p:cNvGrpSpPr>
            <a:grpSpLocks/>
          </p:cNvGrpSpPr>
          <p:nvPr/>
        </p:nvGrpSpPr>
        <p:grpSpPr bwMode="auto">
          <a:xfrm>
            <a:off x="990600" y="3227388"/>
            <a:ext cx="4776788" cy="1735137"/>
            <a:chOff x="624" y="2003"/>
            <a:chExt cx="3009" cy="1093"/>
          </a:xfrm>
        </p:grpSpPr>
        <p:sp>
          <p:nvSpPr>
            <p:cNvPr id="317471" name="Freeform 5"/>
            <p:cNvSpPr>
              <a:spLocks/>
            </p:cNvSpPr>
            <p:nvPr/>
          </p:nvSpPr>
          <p:spPr bwMode="auto">
            <a:xfrm flipH="1" flipV="1">
              <a:off x="760" y="2003"/>
              <a:ext cx="2010" cy="1045"/>
            </a:xfrm>
            <a:custGeom>
              <a:avLst/>
              <a:gdLst>
                <a:gd name="T0" fmla="*/ 0 w 1136"/>
                <a:gd name="T1" fmla="*/ 0 h 939"/>
                <a:gd name="T2" fmla="*/ 2010 w 1136"/>
                <a:gd name="T3" fmla="*/ 0 h 939"/>
                <a:gd name="T4" fmla="*/ 2010 w 1136"/>
                <a:gd name="T5" fmla="*/ 1045 h 939"/>
                <a:gd name="T6" fmla="*/ 0 60000 65536"/>
                <a:gd name="T7" fmla="*/ 0 60000 65536"/>
                <a:gd name="T8" fmla="*/ 0 60000 65536"/>
                <a:gd name="T9" fmla="*/ 0 w 1136"/>
                <a:gd name="T10" fmla="*/ 0 h 939"/>
                <a:gd name="T11" fmla="*/ 1136 w 1136"/>
                <a:gd name="T12" fmla="*/ 939 h 939"/>
              </a:gdLst>
              <a:ahLst/>
              <a:cxnLst>
                <a:cxn ang="T6">
                  <a:pos x="T0" y="T1"/>
                </a:cxn>
                <a:cxn ang="T7">
                  <a:pos x="T2" y="T3"/>
                </a:cxn>
                <a:cxn ang="T8">
                  <a:pos x="T4" y="T5"/>
                </a:cxn>
              </a:cxnLst>
              <a:rect l="T9" t="T10" r="T11" b="T12"/>
              <a:pathLst>
                <a:path w="1136" h="939">
                  <a:moveTo>
                    <a:pt x="0" y="0"/>
                  </a:moveTo>
                  <a:lnTo>
                    <a:pt x="1136" y="0"/>
                  </a:lnTo>
                  <a:lnTo>
                    <a:pt x="1136" y="939"/>
                  </a:lnTo>
                </a:path>
              </a:pathLst>
            </a:custGeom>
            <a:noFill/>
            <a:ln w="19050">
              <a:solidFill>
                <a:schemeClr val="hlink"/>
              </a:solidFill>
              <a:round/>
              <a:headEnd/>
              <a:tailEnd/>
            </a:ln>
          </p:spPr>
          <p:txBody>
            <a:bodyPr rot="10800000" wrap="none" anchor="ctr"/>
            <a:lstStyle/>
            <a:p>
              <a:endParaRPr lang="tr-TR"/>
            </a:p>
          </p:txBody>
        </p:sp>
        <p:sp>
          <p:nvSpPr>
            <p:cNvPr id="317472" name="Rectangle 102"/>
            <p:cNvSpPr>
              <a:spLocks noChangeArrowheads="1"/>
            </p:cNvSpPr>
            <p:nvPr/>
          </p:nvSpPr>
          <p:spPr bwMode="auto">
            <a:xfrm>
              <a:off x="876" y="2581"/>
              <a:ext cx="656" cy="302"/>
            </a:xfrm>
            <a:prstGeom prst="rect">
              <a:avLst/>
            </a:prstGeom>
            <a:noFill/>
            <a:ln w="9525">
              <a:noFill/>
              <a:miter lim="800000"/>
              <a:headEnd/>
              <a:tailEnd/>
            </a:ln>
          </p:spPr>
          <p:txBody>
            <a:bodyPr wrap="none">
              <a:spAutoFit/>
            </a:bodyPr>
            <a:lstStyle/>
            <a:p>
              <a:pPr algn="ctr">
                <a:lnSpc>
                  <a:spcPct val="90000"/>
                </a:lnSpc>
                <a:buClr>
                  <a:schemeClr val="accent2"/>
                </a:buClr>
                <a:buFont typeface="Wingdings 2" pitchFamily="18" charset="2"/>
                <a:buNone/>
              </a:pPr>
              <a:r>
                <a:rPr lang="tr-TR" sz="1400">
                  <a:solidFill>
                    <a:schemeClr val="bg2"/>
                  </a:solidFill>
                </a:rPr>
                <a:t>Uygulama </a:t>
              </a:r>
            </a:p>
            <a:p>
              <a:pPr algn="ctr">
                <a:lnSpc>
                  <a:spcPct val="90000"/>
                </a:lnSpc>
                <a:buClr>
                  <a:schemeClr val="accent2"/>
                </a:buClr>
                <a:buFont typeface="Wingdings 2" pitchFamily="18" charset="2"/>
                <a:buNone/>
              </a:pPr>
              <a:r>
                <a:rPr lang="tr-TR" sz="1400">
                  <a:solidFill>
                    <a:schemeClr val="bg2"/>
                  </a:solidFill>
                </a:rPr>
                <a:t>Arşivi</a:t>
              </a:r>
              <a:endParaRPr lang="en-US" sz="1400">
                <a:solidFill>
                  <a:schemeClr val="bg2"/>
                </a:solidFill>
              </a:endParaRPr>
            </a:p>
          </p:txBody>
        </p:sp>
        <p:pic>
          <p:nvPicPr>
            <p:cNvPr id="317473" name="Picture 61" descr="Server-Generic2"/>
            <p:cNvPicPr>
              <a:picLocks noChangeAspect="1" noChangeArrowheads="1"/>
            </p:cNvPicPr>
            <p:nvPr/>
          </p:nvPicPr>
          <p:blipFill>
            <a:blip r:embed="rId9"/>
            <a:srcRect/>
            <a:stretch>
              <a:fillRect/>
            </a:stretch>
          </p:blipFill>
          <p:spPr bwMode="auto">
            <a:xfrm>
              <a:off x="624" y="2557"/>
              <a:ext cx="242" cy="325"/>
            </a:xfrm>
            <a:prstGeom prst="rect">
              <a:avLst/>
            </a:prstGeom>
            <a:noFill/>
            <a:ln w="9525">
              <a:noFill/>
              <a:miter lim="800000"/>
              <a:headEnd/>
              <a:tailEnd/>
            </a:ln>
          </p:spPr>
        </p:pic>
        <p:pic>
          <p:nvPicPr>
            <p:cNvPr id="317474" name="Picture 48" descr="snaplock_for_WORM"/>
            <p:cNvPicPr>
              <a:picLocks noChangeAspect="1" noChangeArrowheads="1"/>
            </p:cNvPicPr>
            <p:nvPr/>
          </p:nvPicPr>
          <p:blipFill>
            <a:blip r:embed="rId20"/>
            <a:srcRect/>
            <a:stretch>
              <a:fillRect/>
            </a:stretch>
          </p:blipFill>
          <p:spPr bwMode="auto">
            <a:xfrm>
              <a:off x="3059" y="2950"/>
              <a:ext cx="574" cy="146"/>
            </a:xfrm>
            <a:prstGeom prst="rect">
              <a:avLst/>
            </a:prstGeom>
            <a:noFill/>
            <a:ln w="9525">
              <a:noFill/>
              <a:miter lim="800000"/>
              <a:headEnd/>
              <a:tailEnd/>
            </a:ln>
          </p:spPr>
        </p:pic>
      </p:grpSp>
      <p:pic>
        <p:nvPicPr>
          <p:cNvPr id="317468" name="Picture 41" descr="FlexClone"/>
          <p:cNvPicPr>
            <a:picLocks noChangeAspect="1" noChangeArrowheads="1"/>
          </p:cNvPicPr>
          <p:nvPr/>
        </p:nvPicPr>
        <p:blipFill>
          <a:blip r:embed="rId21"/>
          <a:srcRect/>
          <a:stretch>
            <a:fillRect/>
          </a:stretch>
        </p:blipFill>
        <p:spPr bwMode="auto">
          <a:xfrm>
            <a:off x="7605713" y="3179763"/>
            <a:ext cx="446087" cy="639762"/>
          </a:xfrm>
          <a:prstGeom prst="rect">
            <a:avLst/>
          </a:prstGeom>
          <a:noFill/>
          <a:ln w="9525">
            <a:noFill/>
            <a:miter lim="800000"/>
            <a:headEnd/>
            <a:tailEnd/>
          </a:ln>
        </p:spPr>
      </p:pic>
      <p:pic>
        <p:nvPicPr>
          <p:cNvPr id="317469" name="Picture 33" descr="FAS3100"/>
          <p:cNvPicPr>
            <a:picLocks noChangeAspect="1" noChangeArrowheads="1"/>
          </p:cNvPicPr>
          <p:nvPr/>
        </p:nvPicPr>
        <p:blipFill>
          <a:blip r:embed="rId17"/>
          <a:srcRect/>
          <a:stretch>
            <a:fillRect/>
          </a:stretch>
        </p:blipFill>
        <p:spPr bwMode="auto">
          <a:xfrm>
            <a:off x="3317875" y="2443163"/>
            <a:ext cx="381000" cy="1174750"/>
          </a:xfrm>
          <a:prstGeom prst="rect">
            <a:avLst/>
          </a:prstGeom>
          <a:noFill/>
          <a:ln w="9525">
            <a:noFill/>
            <a:miter lim="800000"/>
            <a:headEnd/>
            <a:tailEnd/>
          </a:ln>
        </p:spPr>
      </p:pic>
      <p:pic>
        <p:nvPicPr>
          <p:cNvPr id="317470" name="Picture 50" descr="Snapshot-Copies-right"/>
          <p:cNvPicPr>
            <a:picLocks noChangeArrowheads="1"/>
          </p:cNvPicPr>
          <p:nvPr/>
        </p:nvPicPr>
        <p:blipFill>
          <a:blip r:embed="rId18"/>
          <a:srcRect/>
          <a:stretch>
            <a:fillRect/>
          </a:stretch>
        </p:blipFill>
        <p:spPr bwMode="auto">
          <a:xfrm>
            <a:off x="3462338" y="3335338"/>
            <a:ext cx="407987" cy="3603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Grp="1" noChangeArrowheads="1"/>
          </p:cNvSpPr>
          <p:nvPr>
            <p:ph type="ctrTitle"/>
          </p:nvPr>
        </p:nvSpPr>
        <p:spPr/>
        <p:txBody>
          <a:bodyPr/>
          <a:lstStyle/>
          <a:p>
            <a:pPr eaLnBrk="1" hangingPunct="1"/>
            <a:r>
              <a:rPr lang="tr-TR" smtClean="0"/>
              <a:t>Teşekkürler</a:t>
            </a:r>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title"/>
          </p:nvPr>
        </p:nvSpPr>
        <p:spPr/>
        <p:txBody>
          <a:bodyPr/>
          <a:lstStyle/>
          <a:p>
            <a:pPr eaLnBrk="1" hangingPunct="1"/>
            <a:r>
              <a:rPr lang="tr-TR" sz="2800" smtClean="0"/>
              <a:t>Genel Bakış</a:t>
            </a:r>
            <a:endParaRPr lang="en-US" sz="2800" smtClean="0"/>
          </a:p>
        </p:txBody>
      </p:sp>
      <p:pic>
        <p:nvPicPr>
          <p:cNvPr id="17410" name="Picture 2" descr="img-07512-mod"/>
          <p:cNvPicPr>
            <a:picLocks noChangeAspect="1" noChangeArrowheads="1"/>
          </p:cNvPicPr>
          <p:nvPr/>
        </p:nvPicPr>
        <p:blipFill>
          <a:blip r:embed="rId3"/>
          <a:srcRect l="3468" b="247"/>
          <a:stretch>
            <a:fillRect/>
          </a:stretch>
        </p:blipFill>
        <p:spPr bwMode="auto">
          <a:xfrm>
            <a:off x="0" y="2363788"/>
            <a:ext cx="4330700" cy="4484687"/>
          </a:xfrm>
          <a:prstGeom prst="rect">
            <a:avLst/>
          </a:prstGeom>
          <a:noFill/>
          <a:ln w="9525">
            <a:noFill/>
            <a:miter lim="800000"/>
            <a:headEnd/>
            <a:tailEnd/>
          </a:ln>
        </p:spPr>
      </p:pic>
      <p:sp>
        <p:nvSpPr>
          <p:cNvPr id="17411" name="Rectangle 4"/>
          <p:cNvSpPr>
            <a:spLocks noGrp="1" noChangeArrowheads="1"/>
          </p:cNvSpPr>
          <p:nvPr>
            <p:ph idx="1"/>
          </p:nvPr>
        </p:nvSpPr>
        <p:spPr>
          <a:xfrm>
            <a:off x="3711575" y="1066800"/>
            <a:ext cx="5356225" cy="4745038"/>
          </a:xfrm>
        </p:spPr>
        <p:txBody>
          <a:bodyPr/>
          <a:lstStyle/>
          <a:p>
            <a:pPr eaLnBrk="1" hangingPunct="1">
              <a:lnSpc>
                <a:spcPct val="95000"/>
              </a:lnSpc>
              <a:spcBef>
                <a:spcPct val="25000"/>
              </a:spcBef>
            </a:pPr>
            <a:r>
              <a:rPr lang="tr-TR" smtClean="0"/>
              <a:t>BT Gereksinimleri</a:t>
            </a:r>
            <a:endParaRPr lang="en-US" smtClean="0"/>
          </a:p>
          <a:p>
            <a:pPr eaLnBrk="1" hangingPunct="1">
              <a:lnSpc>
                <a:spcPct val="95000"/>
              </a:lnSpc>
              <a:spcBef>
                <a:spcPct val="25000"/>
              </a:spcBef>
            </a:pPr>
            <a:r>
              <a:rPr lang="tr-TR" smtClean="0"/>
              <a:t>Yüksek Devamlılık ve İş Sürekliliği</a:t>
            </a:r>
            <a:endParaRPr lang="en-US" smtClean="0"/>
          </a:p>
          <a:p>
            <a:pPr eaLnBrk="1" hangingPunct="1">
              <a:lnSpc>
                <a:spcPct val="95000"/>
              </a:lnSpc>
              <a:spcBef>
                <a:spcPct val="25000"/>
              </a:spcBef>
            </a:pPr>
            <a:r>
              <a:rPr lang="en-US" smtClean="0"/>
              <a:t>NetApp MetroCluster</a:t>
            </a:r>
            <a:r>
              <a:rPr lang="tr-TR" smtClean="0"/>
              <a:t> İle Süreklilik ve Felaket</a:t>
            </a:r>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title"/>
          </p:nvPr>
        </p:nvSpPr>
        <p:spPr/>
        <p:txBody>
          <a:bodyPr/>
          <a:lstStyle/>
          <a:p>
            <a:pPr eaLnBrk="1" hangingPunct="1"/>
            <a:r>
              <a:rPr lang="tr-TR" sz="2800" smtClean="0"/>
              <a:t>Daha az Maliyetlerle İş Sürekliliği ve Felaket Kurtarma</a:t>
            </a:r>
            <a:endParaRPr lang="en-US" sz="2800" smtClean="0"/>
          </a:p>
        </p:txBody>
      </p:sp>
      <p:sp>
        <p:nvSpPr>
          <p:cNvPr id="19458" name="Rectangle 4"/>
          <p:cNvSpPr>
            <a:spLocks noGrp="1" noChangeArrowheads="1"/>
          </p:cNvSpPr>
          <p:nvPr>
            <p:ph idx="1"/>
          </p:nvPr>
        </p:nvSpPr>
        <p:spPr>
          <a:xfrm>
            <a:off x="3962400" y="1600200"/>
            <a:ext cx="4724400" cy="4802188"/>
          </a:xfrm>
        </p:spPr>
        <p:txBody>
          <a:bodyPr/>
          <a:lstStyle/>
          <a:p>
            <a:pPr eaLnBrk="1" hangingPunct="1">
              <a:spcBef>
                <a:spcPts val="1200"/>
              </a:spcBef>
            </a:pPr>
            <a:r>
              <a:rPr lang="tr-TR" sz="2400" smtClean="0"/>
              <a:t>Ekonomik Belirsizlikler ve Bütçe Problemleri</a:t>
            </a:r>
            <a:endParaRPr lang="en-US" sz="2400" smtClean="0"/>
          </a:p>
          <a:p>
            <a:pPr eaLnBrk="1" hangingPunct="1">
              <a:spcBef>
                <a:spcPts val="1200"/>
              </a:spcBef>
            </a:pPr>
            <a:r>
              <a:rPr lang="tr-TR" sz="2400" smtClean="0"/>
              <a:t>Daha Az ödeyerek daha verimli sistemler kurmak</a:t>
            </a:r>
            <a:endParaRPr lang="en-US" sz="2400" smtClean="0"/>
          </a:p>
          <a:p>
            <a:pPr eaLnBrk="1" hangingPunct="1">
              <a:spcBef>
                <a:spcPts val="1200"/>
              </a:spcBef>
            </a:pPr>
            <a:r>
              <a:rPr lang="tr-TR" sz="2400" smtClean="0"/>
              <a:t>Değişen iş ihtiyaçlarına kolay uyum ve tüm uygulamalar için süreklilik ve felaket yönetimi</a:t>
            </a:r>
            <a:endParaRPr lang="en-US" sz="2400" smtClean="0"/>
          </a:p>
        </p:txBody>
      </p:sp>
      <p:pic>
        <p:nvPicPr>
          <p:cNvPr id="19459" name="Picture 2" descr="0357l_rgbcr"/>
          <p:cNvPicPr>
            <a:picLocks noChangeAspect="1" noChangeArrowheads="1"/>
          </p:cNvPicPr>
          <p:nvPr/>
        </p:nvPicPr>
        <p:blipFill>
          <a:blip r:embed="rId3"/>
          <a:srcRect/>
          <a:stretch>
            <a:fillRect/>
          </a:stretch>
        </p:blipFill>
        <p:spPr bwMode="auto">
          <a:xfrm>
            <a:off x="1066800" y="1447800"/>
            <a:ext cx="2667000" cy="505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786" name="Object 18"/>
          <p:cNvGraphicFramePr>
            <a:graphicFrameLocks noGrp="1"/>
          </p:cNvGraphicFramePr>
          <p:nvPr/>
        </p:nvGraphicFramePr>
        <p:xfrm>
          <a:off x="1066800" y="944563"/>
          <a:ext cx="7929563" cy="5162550"/>
        </p:xfrm>
        <a:graphic>
          <a:graphicData uri="http://schemas.openxmlformats.org/presentationml/2006/ole">
            <p:oleObj spid="_x0000_s288786" name="Worksheet" r:id="rId4" imgW="7172280" imgH="4714875" progId="Excel.Sheet.8">
              <p:embed/>
            </p:oleObj>
          </a:graphicData>
        </a:graphic>
      </p:graphicFrame>
      <p:sp>
        <p:nvSpPr>
          <p:cNvPr id="288787" name="Title 1"/>
          <p:cNvSpPr>
            <a:spLocks noGrp="1"/>
          </p:cNvSpPr>
          <p:nvPr>
            <p:ph type="title" idx="4294967295"/>
          </p:nvPr>
        </p:nvSpPr>
        <p:spPr/>
        <p:txBody>
          <a:bodyPr/>
          <a:lstStyle/>
          <a:p>
            <a:pPr eaLnBrk="1" hangingPunct="1"/>
            <a:r>
              <a:rPr lang="tr-TR" smtClean="0"/>
              <a:t>Sistemsel Hata Kaynakları</a:t>
            </a:r>
            <a:endParaRPr lang="en-US" smtClean="0"/>
          </a:p>
        </p:txBody>
      </p:sp>
      <p:sp>
        <p:nvSpPr>
          <p:cNvPr id="288788" name="TextBox 6"/>
          <p:cNvSpPr txBox="1">
            <a:spLocks noChangeArrowheads="1"/>
          </p:cNvSpPr>
          <p:nvPr/>
        </p:nvSpPr>
        <p:spPr bwMode="auto">
          <a:xfrm>
            <a:off x="1096963" y="6200775"/>
            <a:ext cx="7167562" cy="261938"/>
          </a:xfrm>
          <a:prstGeom prst="rect">
            <a:avLst/>
          </a:prstGeom>
          <a:solidFill>
            <a:schemeClr val="bg1"/>
          </a:solidFill>
          <a:ln w="9525">
            <a:noFill/>
            <a:miter lim="800000"/>
            <a:headEnd/>
            <a:tailEnd/>
          </a:ln>
        </p:spPr>
        <p:txBody>
          <a:bodyPr wrap="none">
            <a:spAutoFit/>
          </a:bodyPr>
          <a:lstStyle/>
          <a:p>
            <a:pPr algn="ctr">
              <a:buClr>
                <a:schemeClr val="accent2"/>
              </a:buClr>
              <a:buFont typeface="Wingdings 2" pitchFamily="18" charset="2"/>
              <a:buNone/>
            </a:pPr>
            <a:r>
              <a:rPr lang="en-US" sz="1100"/>
              <a:t>Source: Forester / Disaster Recovery Journal Global Disaster Recovery Preparedness Online Survey, Oct, 2007</a:t>
            </a:r>
          </a:p>
        </p:txBody>
      </p:sp>
      <p:sp>
        <p:nvSpPr>
          <p:cNvPr id="288789" name="Slide Number Placeholder 14"/>
          <p:cNvSpPr>
            <a:spLocks noGrp="1"/>
          </p:cNvSpPr>
          <p:nvPr>
            <p:ph type="sldNum" sz="quarter" idx="10"/>
          </p:nvPr>
        </p:nvSpPr>
        <p:spPr>
          <a:noFill/>
        </p:spPr>
        <p:txBody>
          <a:bodyPr/>
          <a:lstStyle/>
          <a:p>
            <a:fld id="{FBE997B4-A529-431E-ACB9-6D284962537E}" type="slidenum">
              <a:rPr lang="en-US" smtClean="0">
                <a:ea typeface="ＭＳ Ｐゴシック"/>
                <a:cs typeface="ＭＳ Ｐゴシック"/>
              </a:rPr>
              <a:pPr/>
              <a:t>4</a:t>
            </a:fld>
            <a:endParaRPr lang="en-US" smtClean="0">
              <a:ea typeface="ＭＳ Ｐゴシック"/>
              <a:cs typeface="ＭＳ Ｐゴシック"/>
            </a:endParaRPr>
          </a:p>
        </p:txBody>
      </p:sp>
      <p:grpSp>
        <p:nvGrpSpPr>
          <p:cNvPr id="288790" name="Group 17"/>
          <p:cNvGrpSpPr>
            <a:grpSpLocks/>
          </p:cNvGrpSpPr>
          <p:nvPr/>
        </p:nvGrpSpPr>
        <p:grpSpPr bwMode="auto">
          <a:xfrm>
            <a:off x="5545138" y="4895850"/>
            <a:ext cx="3211512" cy="711200"/>
            <a:chOff x="5545166" y="4896131"/>
            <a:chExt cx="3211301" cy="711563"/>
          </a:xfrm>
        </p:grpSpPr>
        <p:sp>
          <p:nvSpPr>
            <p:cNvPr id="288791" name="TextBox 10"/>
            <p:cNvSpPr txBox="1">
              <a:spLocks noChangeArrowheads="1"/>
            </p:cNvSpPr>
            <p:nvPr/>
          </p:nvSpPr>
          <p:spPr bwMode="auto">
            <a:xfrm>
              <a:off x="6032670" y="4899153"/>
              <a:ext cx="2723797" cy="307777"/>
            </a:xfrm>
            <a:prstGeom prst="rect">
              <a:avLst/>
            </a:prstGeom>
            <a:noFill/>
            <a:ln w="9525">
              <a:noFill/>
              <a:miter lim="800000"/>
              <a:headEnd/>
              <a:tailEnd/>
            </a:ln>
          </p:spPr>
          <p:txBody>
            <a:bodyPr>
              <a:spAutoFit/>
            </a:bodyPr>
            <a:lstStyle/>
            <a:p>
              <a:pPr algn="ctr">
                <a:buClr>
                  <a:schemeClr val="accent2"/>
                </a:buClr>
                <a:buFont typeface="Wingdings 2" pitchFamily="18" charset="2"/>
                <a:buNone/>
              </a:pPr>
              <a:r>
                <a:rPr lang="en-US" sz="1400"/>
                <a:t>Internal Data Center Failures</a:t>
              </a:r>
              <a:endParaRPr lang="en-US"/>
            </a:p>
          </p:txBody>
        </p:sp>
        <p:sp>
          <p:nvSpPr>
            <p:cNvPr id="288792" name="TextBox 11"/>
            <p:cNvSpPr txBox="1">
              <a:spLocks noChangeArrowheads="1"/>
            </p:cNvSpPr>
            <p:nvPr/>
          </p:nvSpPr>
          <p:spPr bwMode="auto">
            <a:xfrm>
              <a:off x="6028043" y="5299917"/>
              <a:ext cx="2723797" cy="307777"/>
            </a:xfrm>
            <a:prstGeom prst="rect">
              <a:avLst/>
            </a:prstGeom>
            <a:noFill/>
            <a:ln w="9525">
              <a:noFill/>
              <a:miter lim="800000"/>
              <a:headEnd/>
              <a:tailEnd/>
            </a:ln>
          </p:spPr>
          <p:txBody>
            <a:bodyPr>
              <a:spAutoFit/>
            </a:bodyPr>
            <a:lstStyle/>
            <a:p>
              <a:pPr algn="ctr">
                <a:buClr>
                  <a:schemeClr val="accent2"/>
                </a:buClr>
                <a:buFont typeface="Wingdings 2" pitchFamily="18" charset="2"/>
                <a:buNone/>
              </a:pPr>
              <a:r>
                <a:rPr lang="en-US" sz="1400"/>
                <a:t>External Data Center Failures</a:t>
              </a:r>
              <a:endParaRPr lang="en-US"/>
            </a:p>
          </p:txBody>
        </p:sp>
        <p:sp>
          <p:nvSpPr>
            <p:cNvPr id="288793" name="Rectangle 12"/>
            <p:cNvSpPr>
              <a:spLocks noChangeArrowheads="1"/>
            </p:cNvSpPr>
            <p:nvPr/>
          </p:nvSpPr>
          <p:spPr bwMode="auto">
            <a:xfrm>
              <a:off x="5582553" y="4927881"/>
              <a:ext cx="443467" cy="272153"/>
            </a:xfrm>
            <a:prstGeom prst="rect">
              <a:avLst/>
            </a:prstGeom>
            <a:solidFill>
              <a:schemeClr val="tx1"/>
            </a:solidFill>
            <a:ln w="9525">
              <a:noFill/>
              <a:round/>
              <a:headEnd/>
              <a:tailEnd/>
            </a:ln>
          </p:spPr>
          <p:txBody>
            <a:bodyPr wrap="none" anchor="ctr"/>
            <a:lstStyle/>
            <a:p>
              <a:pPr algn="ctr">
                <a:buClr>
                  <a:schemeClr val="accent2"/>
                </a:buClr>
                <a:buFont typeface="Wingdings 2" pitchFamily="18" charset="2"/>
                <a:buNone/>
              </a:pPr>
              <a:endParaRPr lang="tr-TR"/>
            </a:p>
          </p:txBody>
        </p:sp>
        <p:sp>
          <p:nvSpPr>
            <p:cNvPr id="288794" name="Rectangle 13"/>
            <p:cNvSpPr>
              <a:spLocks noChangeArrowheads="1"/>
            </p:cNvSpPr>
            <p:nvPr/>
          </p:nvSpPr>
          <p:spPr bwMode="auto">
            <a:xfrm>
              <a:off x="5576916" y="5322194"/>
              <a:ext cx="443467" cy="272153"/>
            </a:xfrm>
            <a:prstGeom prst="rect">
              <a:avLst/>
            </a:prstGeom>
            <a:solidFill>
              <a:schemeClr val="tx1"/>
            </a:solidFill>
            <a:ln w="9525">
              <a:noFill/>
              <a:round/>
              <a:headEnd/>
              <a:tailEnd/>
            </a:ln>
          </p:spPr>
          <p:txBody>
            <a:bodyPr wrap="none" anchor="ctr"/>
            <a:lstStyle/>
            <a:p>
              <a:pPr algn="ctr">
                <a:buClr>
                  <a:schemeClr val="accent2"/>
                </a:buClr>
                <a:buFont typeface="Wingdings 2" pitchFamily="18" charset="2"/>
                <a:buNone/>
              </a:pPr>
              <a:endParaRPr lang="tr-TR"/>
            </a:p>
          </p:txBody>
        </p:sp>
        <p:sp>
          <p:nvSpPr>
            <p:cNvPr id="288795" name="Rectangle 15"/>
            <p:cNvSpPr>
              <a:spLocks noChangeArrowheads="1"/>
            </p:cNvSpPr>
            <p:nvPr/>
          </p:nvSpPr>
          <p:spPr bwMode="auto">
            <a:xfrm>
              <a:off x="5551516" y="4896131"/>
              <a:ext cx="442883" cy="271602"/>
            </a:xfrm>
            <a:prstGeom prst="rect">
              <a:avLst/>
            </a:prstGeom>
            <a:solidFill>
              <a:srgbClr val="005BAE"/>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88796" name="Rectangle 16"/>
            <p:cNvSpPr>
              <a:spLocks noChangeArrowheads="1"/>
            </p:cNvSpPr>
            <p:nvPr/>
          </p:nvSpPr>
          <p:spPr bwMode="auto">
            <a:xfrm>
              <a:off x="5545166" y="5284094"/>
              <a:ext cx="443467" cy="272153"/>
            </a:xfrm>
            <a:prstGeom prst="rect">
              <a:avLst/>
            </a:prstGeom>
            <a:solidFill>
              <a:schemeClr val="accent2"/>
            </a:solidFill>
            <a:ln w="9525">
              <a:noFill/>
              <a:round/>
              <a:headEnd/>
              <a:tailEnd/>
            </a:ln>
          </p:spPr>
          <p:txBody>
            <a:bodyPr wrap="none" anchor="ctr"/>
            <a:lstStyle/>
            <a:p>
              <a:pPr algn="ctr">
                <a:buClr>
                  <a:schemeClr val="accent2"/>
                </a:buClr>
                <a:buFont typeface="Wingdings 2" pitchFamily="18" charset="2"/>
                <a:buNone/>
              </a:pPr>
              <a:endParaRPr lang="tr-T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p:txBody>
          <a:bodyPr/>
          <a:lstStyle/>
          <a:p>
            <a:pPr eaLnBrk="1" hangingPunct="1"/>
            <a:r>
              <a:rPr lang="tr-TR" sz="2800" smtClean="0"/>
              <a:t>Geleneksel İş Sürekliliği Modelleri</a:t>
            </a:r>
            <a:endParaRPr lang="en-US" sz="2800" smtClean="0"/>
          </a:p>
        </p:txBody>
      </p:sp>
      <p:sp>
        <p:nvSpPr>
          <p:cNvPr id="290818" name="Content Placeholder 2"/>
          <p:cNvSpPr>
            <a:spLocks noGrp="1"/>
          </p:cNvSpPr>
          <p:nvPr>
            <p:ph idx="1"/>
          </p:nvPr>
        </p:nvSpPr>
        <p:spPr>
          <a:xfrm>
            <a:off x="3521075" y="1450975"/>
            <a:ext cx="5394325" cy="4171950"/>
          </a:xfrm>
        </p:spPr>
        <p:txBody>
          <a:bodyPr/>
          <a:lstStyle/>
          <a:p>
            <a:pPr eaLnBrk="1" hangingPunct="1"/>
            <a:r>
              <a:rPr lang="tr-TR" smtClean="0"/>
              <a:t>Geleneksel Yedekli Depolama Birimleri</a:t>
            </a:r>
            <a:endParaRPr lang="en-US" smtClean="0"/>
          </a:p>
          <a:p>
            <a:pPr lvl="1" eaLnBrk="1" hangingPunct="1"/>
            <a:r>
              <a:rPr lang="tr-TR" smtClean="0"/>
              <a:t>Çift Kontrol Ünitesi</a:t>
            </a:r>
            <a:endParaRPr lang="en-US" smtClean="0"/>
          </a:p>
          <a:p>
            <a:pPr lvl="1" eaLnBrk="1" hangingPunct="1"/>
            <a:r>
              <a:rPr lang="tr-TR" smtClean="0"/>
              <a:t>Çift Güç Ünitesi</a:t>
            </a:r>
            <a:endParaRPr lang="en-US" smtClean="0"/>
          </a:p>
          <a:p>
            <a:pPr lvl="1" eaLnBrk="1" hangingPunct="1"/>
            <a:r>
              <a:rPr lang="tr-TR" smtClean="0"/>
              <a:t>Çoklu Soğutma</a:t>
            </a:r>
            <a:endParaRPr lang="en-US" smtClean="0"/>
          </a:p>
          <a:p>
            <a:pPr lvl="1" eaLnBrk="1" hangingPunct="1"/>
            <a:r>
              <a:rPr lang="en-US" smtClean="0"/>
              <a:t>RAID </a:t>
            </a:r>
            <a:r>
              <a:rPr lang="tr-TR" smtClean="0"/>
              <a:t>Güvenliği</a:t>
            </a:r>
            <a:endParaRPr lang="en-US" smtClean="0"/>
          </a:p>
          <a:p>
            <a:pPr lvl="1" eaLnBrk="1" hangingPunct="1"/>
            <a:r>
              <a:rPr lang="tr-TR" smtClean="0"/>
              <a:t>Çok Yollu Bağlantı</a:t>
            </a:r>
            <a:endParaRPr lang="en-US" smtClean="0"/>
          </a:p>
        </p:txBody>
      </p:sp>
      <p:grpSp>
        <p:nvGrpSpPr>
          <p:cNvPr id="290819" name="Group 33"/>
          <p:cNvGrpSpPr>
            <a:grpSpLocks/>
          </p:cNvGrpSpPr>
          <p:nvPr/>
        </p:nvGrpSpPr>
        <p:grpSpPr bwMode="auto">
          <a:xfrm>
            <a:off x="823913" y="1574800"/>
            <a:ext cx="2295525" cy="4398963"/>
            <a:chOff x="823632" y="1574329"/>
            <a:chExt cx="2296706" cy="4400072"/>
          </a:xfrm>
        </p:grpSpPr>
        <p:pic>
          <p:nvPicPr>
            <p:cNvPr id="290820" name="Picture 95" descr="Enterprise_storage"/>
            <p:cNvPicPr>
              <a:picLocks noChangeAspect="1" noChangeArrowheads="1"/>
            </p:cNvPicPr>
            <p:nvPr/>
          </p:nvPicPr>
          <p:blipFill>
            <a:blip r:embed="rId3"/>
            <a:srcRect/>
            <a:stretch>
              <a:fillRect/>
            </a:stretch>
          </p:blipFill>
          <p:spPr bwMode="auto">
            <a:xfrm>
              <a:off x="1004798" y="1574329"/>
              <a:ext cx="1934361" cy="4072299"/>
            </a:xfrm>
            <a:prstGeom prst="rect">
              <a:avLst/>
            </a:prstGeom>
            <a:noFill/>
            <a:ln w="9525">
              <a:noFill/>
              <a:miter lim="800000"/>
              <a:headEnd/>
              <a:tailEnd/>
            </a:ln>
          </p:spPr>
        </p:pic>
        <p:sp>
          <p:nvSpPr>
            <p:cNvPr id="290821" name="Rectangle 5"/>
            <p:cNvSpPr>
              <a:spLocks noChangeArrowheads="1"/>
            </p:cNvSpPr>
            <p:nvPr/>
          </p:nvSpPr>
          <p:spPr bwMode="auto">
            <a:xfrm>
              <a:off x="1180518" y="5073928"/>
              <a:ext cx="705726" cy="488394"/>
            </a:xfrm>
            <a:prstGeom prst="rect">
              <a:avLst/>
            </a:prstGeom>
            <a:solidFill>
              <a:schemeClr val="accent2"/>
            </a:solidFill>
            <a:ln w="9525" algn="ctr">
              <a:noFill/>
              <a:round/>
              <a:headEnd/>
              <a:tailEnd/>
            </a:ln>
          </p:spPr>
          <p:txBody>
            <a:bodyPr wrap="none" anchor="ctr"/>
            <a:lstStyle/>
            <a:p>
              <a:pPr algn="ctr">
                <a:buClr>
                  <a:schemeClr val="accent2"/>
                </a:buClr>
                <a:buFont typeface="Wingdings 2" pitchFamily="18" charset="2"/>
                <a:buNone/>
              </a:pPr>
              <a:r>
                <a:rPr lang="en-US" sz="1000"/>
                <a:t>Power</a:t>
              </a:r>
            </a:p>
            <a:p>
              <a:pPr algn="ctr">
                <a:buClr>
                  <a:schemeClr val="accent2"/>
                </a:buClr>
                <a:buFont typeface="Wingdings 2" pitchFamily="18" charset="2"/>
                <a:buNone/>
              </a:pPr>
              <a:r>
                <a:rPr lang="en-US" sz="1000"/>
                <a:t>A</a:t>
              </a:r>
            </a:p>
          </p:txBody>
        </p:sp>
        <p:sp>
          <p:nvSpPr>
            <p:cNvPr id="290822" name="Rectangle 6"/>
            <p:cNvSpPr>
              <a:spLocks noChangeArrowheads="1"/>
            </p:cNvSpPr>
            <p:nvPr/>
          </p:nvSpPr>
          <p:spPr bwMode="auto">
            <a:xfrm>
              <a:off x="2052937" y="5073928"/>
              <a:ext cx="705726" cy="488394"/>
            </a:xfrm>
            <a:prstGeom prst="rect">
              <a:avLst/>
            </a:prstGeom>
            <a:solidFill>
              <a:schemeClr val="accent2"/>
            </a:solidFill>
            <a:ln w="9525" algn="ctr">
              <a:noFill/>
              <a:round/>
              <a:headEnd/>
              <a:tailEnd/>
            </a:ln>
          </p:spPr>
          <p:txBody>
            <a:bodyPr wrap="none" anchor="ctr"/>
            <a:lstStyle/>
            <a:p>
              <a:pPr algn="ctr">
                <a:buClr>
                  <a:schemeClr val="accent2"/>
                </a:buClr>
                <a:buFont typeface="Wingdings 2" pitchFamily="18" charset="2"/>
                <a:buNone/>
              </a:pPr>
              <a:r>
                <a:rPr lang="en-US" sz="1000"/>
                <a:t>Power</a:t>
              </a:r>
            </a:p>
            <a:p>
              <a:pPr algn="ctr">
                <a:buClr>
                  <a:schemeClr val="accent2"/>
                </a:buClr>
                <a:buFont typeface="Wingdings 2" pitchFamily="18" charset="2"/>
                <a:buNone/>
              </a:pPr>
              <a:r>
                <a:rPr lang="en-US" sz="1000"/>
                <a:t>B</a:t>
              </a:r>
            </a:p>
          </p:txBody>
        </p:sp>
        <p:sp>
          <p:nvSpPr>
            <p:cNvPr id="8" name="Rectangle 7"/>
            <p:cNvSpPr/>
            <p:nvPr/>
          </p:nvSpPr>
          <p:spPr bwMode="auto">
            <a:xfrm>
              <a:off x="1181003" y="4521472"/>
              <a:ext cx="705213" cy="48748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r>
                <a:rPr lang="en-US" sz="1000" dirty="0">
                  <a:latin typeface="Arial" pitchFamily="34" charset="0"/>
                </a:rPr>
                <a:t>Cooling</a:t>
              </a:r>
            </a:p>
            <a:p>
              <a:pPr algn="ctr">
                <a:buClr>
                  <a:schemeClr val="accent2"/>
                </a:buClr>
                <a:buFont typeface="Wingdings 2" pitchFamily="18" charset="2"/>
                <a:buNone/>
                <a:defRPr/>
              </a:pPr>
              <a:r>
                <a:rPr lang="en-US" sz="1000" dirty="0">
                  <a:latin typeface="Arial" pitchFamily="34" charset="0"/>
                </a:rPr>
                <a:t>A</a:t>
              </a:r>
            </a:p>
          </p:txBody>
        </p:sp>
        <p:sp>
          <p:nvSpPr>
            <p:cNvPr id="9" name="Rectangle 8"/>
            <p:cNvSpPr/>
            <p:nvPr/>
          </p:nvSpPr>
          <p:spPr bwMode="auto">
            <a:xfrm>
              <a:off x="2052989" y="4521472"/>
              <a:ext cx="705213" cy="48748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r>
                <a:rPr lang="en-US" sz="1000" dirty="0">
                  <a:latin typeface="Arial" pitchFamily="34" charset="0"/>
                </a:rPr>
                <a:t>Cooling</a:t>
              </a:r>
            </a:p>
            <a:p>
              <a:pPr algn="ctr">
                <a:buClr>
                  <a:schemeClr val="accent2"/>
                </a:buClr>
                <a:buFont typeface="Wingdings 2" pitchFamily="18" charset="2"/>
                <a:buNone/>
                <a:defRPr/>
              </a:pPr>
              <a:r>
                <a:rPr lang="en-US" sz="1000" dirty="0">
                  <a:latin typeface="Arial" pitchFamily="34" charset="0"/>
                </a:rPr>
                <a:t>B</a:t>
              </a:r>
            </a:p>
          </p:txBody>
        </p:sp>
        <p:sp>
          <p:nvSpPr>
            <p:cNvPr id="10" name="Rectangle 9"/>
            <p:cNvSpPr/>
            <p:nvPr/>
          </p:nvSpPr>
          <p:spPr bwMode="auto">
            <a:xfrm>
              <a:off x="1181003" y="3954592"/>
              <a:ext cx="705213" cy="489073"/>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r>
                <a:rPr lang="en-US" sz="1000" dirty="0">
                  <a:latin typeface="Arial" pitchFamily="34" charset="0"/>
                </a:rPr>
                <a:t>Control</a:t>
              </a:r>
            </a:p>
            <a:p>
              <a:pPr algn="ctr">
                <a:buClr>
                  <a:schemeClr val="accent2"/>
                </a:buClr>
                <a:buFont typeface="Wingdings 2" pitchFamily="18" charset="2"/>
                <a:buNone/>
                <a:defRPr/>
              </a:pPr>
              <a:r>
                <a:rPr lang="en-US" sz="1000" dirty="0">
                  <a:latin typeface="Arial" pitchFamily="34" charset="0"/>
                </a:rPr>
                <a:t>A</a:t>
              </a:r>
            </a:p>
          </p:txBody>
        </p:sp>
        <p:sp>
          <p:nvSpPr>
            <p:cNvPr id="11" name="Rectangle 10"/>
            <p:cNvSpPr/>
            <p:nvPr/>
          </p:nvSpPr>
          <p:spPr bwMode="auto">
            <a:xfrm>
              <a:off x="2052989" y="3954592"/>
              <a:ext cx="705213" cy="489073"/>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wrap="none" anchor="ctr"/>
            <a:lstStyle/>
            <a:p>
              <a:pPr algn="ctr">
                <a:buClr>
                  <a:schemeClr val="accent2"/>
                </a:buClr>
                <a:buFont typeface="Wingdings 2" pitchFamily="18" charset="2"/>
                <a:buNone/>
                <a:defRPr/>
              </a:pPr>
              <a:r>
                <a:rPr lang="en-US" sz="1000" dirty="0">
                  <a:latin typeface="Arial" pitchFamily="34" charset="0"/>
                </a:rPr>
                <a:t>Control</a:t>
              </a:r>
            </a:p>
            <a:p>
              <a:pPr algn="ctr">
                <a:buClr>
                  <a:schemeClr val="accent2"/>
                </a:buClr>
                <a:buFont typeface="Wingdings 2" pitchFamily="18" charset="2"/>
                <a:buNone/>
                <a:defRPr/>
              </a:pPr>
              <a:r>
                <a:rPr lang="en-US" sz="1000" dirty="0">
                  <a:latin typeface="Arial" pitchFamily="34" charset="0"/>
                </a:rPr>
                <a:t>B</a:t>
              </a:r>
            </a:p>
          </p:txBody>
        </p:sp>
        <p:grpSp>
          <p:nvGrpSpPr>
            <p:cNvPr id="290827" name="Group 28"/>
            <p:cNvGrpSpPr>
              <a:grpSpLocks/>
            </p:cNvGrpSpPr>
            <p:nvPr/>
          </p:nvGrpSpPr>
          <p:grpSpPr bwMode="auto">
            <a:xfrm>
              <a:off x="1171185" y="2803787"/>
              <a:ext cx="1602188" cy="506483"/>
              <a:chOff x="613452" y="3421938"/>
              <a:chExt cx="1496346" cy="457784"/>
            </a:xfrm>
          </p:grpSpPr>
          <p:grpSp>
            <p:nvGrpSpPr>
              <p:cNvPr id="290831" name="Group 27"/>
              <p:cNvGrpSpPr>
                <a:grpSpLocks/>
              </p:cNvGrpSpPr>
              <p:nvPr/>
            </p:nvGrpSpPr>
            <p:grpSpPr bwMode="auto">
              <a:xfrm>
                <a:off x="613452" y="3421938"/>
                <a:ext cx="1496346" cy="457784"/>
                <a:chOff x="613452" y="3421938"/>
                <a:chExt cx="1496346" cy="457784"/>
              </a:xfrm>
            </p:grpSpPr>
            <p:sp>
              <p:nvSpPr>
                <p:cNvPr id="290833" name="Rectangle 11"/>
                <p:cNvSpPr>
                  <a:spLocks noChangeArrowheads="1"/>
                </p:cNvSpPr>
                <p:nvPr/>
              </p:nvSpPr>
              <p:spPr bwMode="auto">
                <a:xfrm>
                  <a:off x="613452" y="3421938"/>
                  <a:ext cx="1496346" cy="457784"/>
                </a:xfrm>
                <a:prstGeom prst="rect">
                  <a:avLst/>
                </a:prstGeom>
                <a:solidFill>
                  <a:schemeClr val="accent1"/>
                </a:solidFill>
                <a:ln w="9525" algn="ctr">
                  <a:solidFill>
                    <a:schemeClr val="bg2"/>
                  </a:solidFill>
                  <a:round/>
                  <a:headEnd/>
                  <a:tailEnd/>
                </a:ln>
              </p:spPr>
              <p:txBody>
                <a:bodyPr wrap="none" anchor="ctr"/>
                <a:lstStyle/>
                <a:p>
                  <a:pPr algn="ctr">
                    <a:buClr>
                      <a:schemeClr val="accent2"/>
                    </a:buClr>
                    <a:buFont typeface="Wingdings 2" pitchFamily="18" charset="2"/>
                    <a:buNone/>
                  </a:pPr>
                  <a:endParaRPr lang="tr-TR"/>
                </a:p>
              </p:txBody>
            </p:sp>
            <p:sp>
              <p:nvSpPr>
                <p:cNvPr id="290834" name="Rounded Rectangle 12"/>
                <p:cNvSpPr>
                  <a:spLocks noChangeArrowheads="1"/>
                </p:cNvSpPr>
                <p:nvPr/>
              </p:nvSpPr>
              <p:spPr bwMode="auto">
                <a:xfrm>
                  <a:off x="621245"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35" name="Rounded Rectangle 14"/>
                <p:cNvSpPr>
                  <a:spLocks noChangeArrowheads="1"/>
                </p:cNvSpPr>
                <p:nvPr/>
              </p:nvSpPr>
              <p:spPr bwMode="auto">
                <a:xfrm>
                  <a:off x="1378498"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36" name="Rounded Rectangle 15"/>
                <p:cNvSpPr>
                  <a:spLocks noChangeArrowheads="1"/>
                </p:cNvSpPr>
                <p:nvPr/>
              </p:nvSpPr>
              <p:spPr bwMode="auto">
                <a:xfrm>
                  <a:off x="1531070"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37" name="Rounded Rectangle 16"/>
                <p:cNvSpPr>
                  <a:spLocks noChangeArrowheads="1"/>
                </p:cNvSpPr>
                <p:nvPr/>
              </p:nvSpPr>
              <p:spPr bwMode="auto">
                <a:xfrm>
                  <a:off x="1674563"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38" name="Rounded Rectangle 17"/>
                <p:cNvSpPr>
                  <a:spLocks noChangeArrowheads="1"/>
                </p:cNvSpPr>
                <p:nvPr/>
              </p:nvSpPr>
              <p:spPr bwMode="auto">
                <a:xfrm>
                  <a:off x="1820369"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39" name="Rounded Rectangle 18"/>
                <p:cNvSpPr>
                  <a:spLocks noChangeArrowheads="1"/>
                </p:cNvSpPr>
                <p:nvPr/>
              </p:nvSpPr>
              <p:spPr bwMode="auto">
                <a:xfrm>
                  <a:off x="1961722"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40" name="Rounded Rectangle 19"/>
                <p:cNvSpPr>
                  <a:spLocks noChangeArrowheads="1"/>
                </p:cNvSpPr>
                <p:nvPr/>
              </p:nvSpPr>
              <p:spPr bwMode="auto">
                <a:xfrm>
                  <a:off x="925407"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41" name="Rounded Rectangle 20"/>
                <p:cNvSpPr>
                  <a:spLocks noChangeArrowheads="1"/>
                </p:cNvSpPr>
                <p:nvPr/>
              </p:nvSpPr>
              <p:spPr bwMode="auto">
                <a:xfrm>
                  <a:off x="1075666"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42" name="Rounded Rectangle 21"/>
                <p:cNvSpPr>
                  <a:spLocks noChangeArrowheads="1"/>
                </p:cNvSpPr>
                <p:nvPr/>
              </p:nvSpPr>
              <p:spPr bwMode="auto">
                <a:xfrm>
                  <a:off x="774974"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sp>
              <p:nvSpPr>
                <p:cNvPr id="290843" name="Rounded Rectangle 22"/>
                <p:cNvSpPr>
                  <a:spLocks noChangeArrowheads="1"/>
                </p:cNvSpPr>
                <p:nvPr/>
              </p:nvSpPr>
              <p:spPr bwMode="auto">
                <a:xfrm>
                  <a:off x="1227082" y="3438287"/>
                  <a:ext cx="122469" cy="425085"/>
                </a:xfrm>
                <a:prstGeom prst="roundRect">
                  <a:avLst>
                    <a:gd name="adj" fmla="val 16667"/>
                  </a:avLst>
                </a:prstGeom>
                <a:solidFill>
                  <a:schemeClr val="tx1"/>
                </a:solidFill>
                <a:ln w="9525" algn="ctr">
                  <a:noFill/>
                  <a:round/>
                  <a:headEnd/>
                  <a:tailEnd/>
                </a:ln>
              </p:spPr>
              <p:txBody>
                <a:bodyPr wrap="none" anchor="ctr"/>
                <a:lstStyle/>
                <a:p>
                  <a:pPr algn="ctr">
                    <a:buClr>
                      <a:schemeClr val="accent2"/>
                    </a:buClr>
                    <a:buFont typeface="Wingdings 2" pitchFamily="18" charset="2"/>
                    <a:buNone/>
                  </a:pPr>
                  <a:endParaRPr lang="tr-TR"/>
                </a:p>
              </p:txBody>
            </p:sp>
          </p:grpSp>
          <p:sp>
            <p:nvSpPr>
              <p:cNvPr id="290832" name="TextBox 24"/>
              <p:cNvSpPr txBox="1">
                <a:spLocks noChangeArrowheads="1"/>
              </p:cNvSpPr>
              <p:nvPr/>
            </p:nvSpPr>
            <p:spPr bwMode="auto">
              <a:xfrm>
                <a:off x="965901" y="3483382"/>
                <a:ext cx="791448" cy="338554"/>
              </a:xfrm>
              <a:prstGeom prst="rect">
                <a:avLst/>
              </a:prstGeom>
              <a:noFill/>
              <a:ln w="9525">
                <a:noFill/>
                <a:miter lim="800000"/>
                <a:headEnd/>
                <a:tailEnd/>
              </a:ln>
            </p:spPr>
            <p:txBody>
              <a:bodyPr>
                <a:spAutoFit/>
              </a:bodyPr>
              <a:lstStyle/>
              <a:p>
                <a:pPr algn="ctr">
                  <a:buClr>
                    <a:schemeClr val="accent2"/>
                  </a:buClr>
                  <a:buFont typeface="Wingdings 2" pitchFamily="18" charset="2"/>
                  <a:buNone/>
                </a:pPr>
                <a:r>
                  <a:rPr lang="en-US" sz="1600" b="1">
                    <a:solidFill>
                      <a:schemeClr val="bg1"/>
                    </a:solidFill>
                  </a:rPr>
                  <a:t>RAID</a:t>
                </a:r>
              </a:p>
            </p:txBody>
          </p:sp>
        </p:grpSp>
        <p:sp>
          <p:nvSpPr>
            <p:cNvPr id="290828" name="TextBox 26"/>
            <p:cNvSpPr txBox="1">
              <a:spLocks noChangeArrowheads="1"/>
            </p:cNvSpPr>
            <p:nvPr/>
          </p:nvSpPr>
          <p:spPr bwMode="auto">
            <a:xfrm>
              <a:off x="823632" y="5697336"/>
              <a:ext cx="2296706" cy="277065"/>
            </a:xfrm>
            <a:prstGeom prst="rect">
              <a:avLst/>
            </a:prstGeom>
            <a:noFill/>
            <a:ln w="9525">
              <a:noFill/>
              <a:miter lim="800000"/>
              <a:headEnd/>
              <a:tailEnd/>
            </a:ln>
          </p:spPr>
          <p:txBody>
            <a:bodyPr wrap="none">
              <a:spAutoFit/>
            </a:bodyPr>
            <a:lstStyle/>
            <a:p>
              <a:pPr algn="ctr">
                <a:buClr>
                  <a:schemeClr val="accent2"/>
                </a:buClr>
                <a:buFont typeface="Wingdings 2" pitchFamily="18" charset="2"/>
                <a:buNone/>
              </a:pPr>
              <a:r>
                <a:rPr lang="tr-TR" sz="1200"/>
                <a:t>Geleneksel Depolama Üniteleri</a:t>
              </a:r>
              <a:endParaRPr lang="en-US" sz="1200"/>
            </a:p>
          </p:txBody>
        </p:sp>
        <p:sp>
          <p:nvSpPr>
            <p:cNvPr id="290829" name="Rectangle 31"/>
            <p:cNvSpPr>
              <a:spLocks noChangeArrowheads="1"/>
            </p:cNvSpPr>
            <p:nvPr/>
          </p:nvSpPr>
          <p:spPr bwMode="auto">
            <a:xfrm>
              <a:off x="1180518" y="3397806"/>
              <a:ext cx="705726" cy="488394"/>
            </a:xfrm>
            <a:prstGeom prst="rect">
              <a:avLst/>
            </a:prstGeom>
            <a:solidFill>
              <a:schemeClr val="tx2"/>
            </a:solidFill>
            <a:ln w="9525" algn="ctr">
              <a:noFill/>
              <a:round/>
              <a:headEnd/>
              <a:tailEnd/>
            </a:ln>
          </p:spPr>
          <p:txBody>
            <a:bodyPr wrap="none" anchor="ctr"/>
            <a:lstStyle/>
            <a:p>
              <a:pPr algn="ctr">
                <a:buClr>
                  <a:schemeClr val="accent2"/>
                </a:buClr>
                <a:buFont typeface="Wingdings 2" pitchFamily="18" charset="2"/>
                <a:buNone/>
              </a:pPr>
              <a:r>
                <a:rPr lang="en-US" sz="1000">
                  <a:solidFill>
                    <a:schemeClr val="bg1"/>
                  </a:solidFill>
                </a:rPr>
                <a:t>Connectivity</a:t>
              </a:r>
            </a:p>
            <a:p>
              <a:pPr algn="ctr">
                <a:buClr>
                  <a:schemeClr val="accent2"/>
                </a:buClr>
                <a:buFont typeface="Wingdings 2" pitchFamily="18" charset="2"/>
                <a:buNone/>
              </a:pPr>
              <a:r>
                <a:rPr lang="en-US" sz="1000">
                  <a:solidFill>
                    <a:schemeClr val="bg1"/>
                  </a:solidFill>
                </a:rPr>
                <a:t>A</a:t>
              </a:r>
            </a:p>
          </p:txBody>
        </p:sp>
        <p:sp>
          <p:nvSpPr>
            <p:cNvPr id="290830" name="Rectangle 32"/>
            <p:cNvSpPr>
              <a:spLocks noChangeArrowheads="1"/>
            </p:cNvSpPr>
            <p:nvPr/>
          </p:nvSpPr>
          <p:spPr bwMode="auto">
            <a:xfrm>
              <a:off x="2052937" y="3397806"/>
              <a:ext cx="705726" cy="488394"/>
            </a:xfrm>
            <a:prstGeom prst="rect">
              <a:avLst/>
            </a:prstGeom>
            <a:solidFill>
              <a:schemeClr val="tx2"/>
            </a:solidFill>
            <a:ln w="9525" algn="ctr">
              <a:noFill/>
              <a:round/>
              <a:headEnd/>
              <a:tailEnd/>
            </a:ln>
          </p:spPr>
          <p:txBody>
            <a:bodyPr wrap="none" anchor="ctr"/>
            <a:lstStyle/>
            <a:p>
              <a:pPr algn="ctr">
                <a:buClr>
                  <a:schemeClr val="accent2"/>
                </a:buClr>
                <a:buFont typeface="Wingdings 2" pitchFamily="18" charset="2"/>
                <a:buNone/>
              </a:pPr>
              <a:r>
                <a:rPr lang="en-US" sz="1000">
                  <a:solidFill>
                    <a:schemeClr val="bg1"/>
                  </a:solidFill>
                </a:rPr>
                <a:t>Connectivity</a:t>
              </a:r>
            </a:p>
            <a:p>
              <a:pPr algn="ctr">
                <a:buClr>
                  <a:schemeClr val="accent2"/>
                </a:buClr>
                <a:buFont typeface="Wingdings 2" pitchFamily="18" charset="2"/>
                <a:buNone/>
              </a:pPr>
              <a:r>
                <a:rPr lang="en-US" sz="1000">
                  <a:solidFill>
                    <a:schemeClr val="bg1"/>
                  </a:solidFill>
                </a:rPr>
                <a:t>B</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p:txBody>
          <a:bodyPr/>
          <a:lstStyle/>
          <a:p>
            <a:pPr eaLnBrk="1" hangingPunct="1"/>
            <a:r>
              <a:rPr lang="tr-TR" sz="2800" smtClean="0"/>
              <a:t>Kontroller tabanlı yedekleme</a:t>
            </a:r>
            <a:r>
              <a:rPr lang="en-US" sz="2800" smtClean="0"/>
              <a:t> </a:t>
            </a:r>
            <a:r>
              <a:rPr lang="tr-TR" sz="2800" smtClean="0"/>
              <a:t>Bölgesel Hatalara Karşı Koruma Sağlar</a:t>
            </a:r>
            <a:endParaRPr lang="en-US" sz="2800" smtClean="0"/>
          </a:p>
        </p:txBody>
      </p:sp>
      <p:sp>
        <p:nvSpPr>
          <p:cNvPr id="292866" name="Content Placeholder 2"/>
          <p:cNvSpPr>
            <a:spLocks noGrp="1"/>
          </p:cNvSpPr>
          <p:nvPr>
            <p:ph idx="1"/>
          </p:nvPr>
        </p:nvSpPr>
        <p:spPr>
          <a:xfrm>
            <a:off x="4449763" y="1397000"/>
            <a:ext cx="4684712" cy="5072063"/>
          </a:xfrm>
        </p:spPr>
        <p:txBody>
          <a:bodyPr/>
          <a:lstStyle/>
          <a:p>
            <a:pPr eaLnBrk="1" hangingPunct="1"/>
            <a:r>
              <a:rPr lang="tr-TR" smtClean="0"/>
              <a:t>Ekstra yazılım Maliyeti</a:t>
            </a:r>
            <a:endParaRPr lang="en-US" smtClean="0"/>
          </a:p>
          <a:p>
            <a:pPr eaLnBrk="1" hangingPunct="1"/>
            <a:r>
              <a:rPr lang="tr-TR" smtClean="0"/>
              <a:t>İki kat fazla Depolama Alanı</a:t>
            </a:r>
            <a:endParaRPr lang="en-US" smtClean="0"/>
          </a:p>
          <a:p>
            <a:pPr eaLnBrk="1" hangingPunct="1"/>
            <a:r>
              <a:rPr lang="tr-TR" smtClean="0"/>
              <a:t>Yönetim Karmaşası</a:t>
            </a:r>
            <a:endParaRPr lang="en-US" smtClean="0"/>
          </a:p>
          <a:p>
            <a:pPr lvl="1" eaLnBrk="1" hangingPunct="1"/>
            <a:r>
              <a:rPr lang="tr-TR" sz="2400" smtClean="0"/>
              <a:t>Fazla Depolama Alanı Yönetimi</a:t>
            </a:r>
            <a:endParaRPr lang="en-US" sz="2400" smtClean="0"/>
          </a:p>
          <a:p>
            <a:pPr lvl="1" eaLnBrk="1" hangingPunct="1"/>
            <a:r>
              <a:rPr lang="tr-TR" sz="2400" smtClean="0"/>
              <a:t>Tutarlılık Sağlanması</a:t>
            </a:r>
            <a:endParaRPr lang="en-US" sz="2400" smtClean="0"/>
          </a:p>
          <a:p>
            <a:pPr lvl="1" eaLnBrk="1" hangingPunct="1"/>
            <a:r>
              <a:rPr lang="tr-TR" sz="2400" smtClean="0"/>
              <a:t>Felaket Kurtarma Operasyonları</a:t>
            </a:r>
            <a:endParaRPr lang="en-US" sz="2400" smtClean="0"/>
          </a:p>
        </p:txBody>
      </p:sp>
      <p:cxnSp>
        <p:nvCxnSpPr>
          <p:cNvPr id="292867" name="Straight Connector 50"/>
          <p:cNvCxnSpPr>
            <a:cxnSpLocks noChangeShapeType="1"/>
          </p:cNvCxnSpPr>
          <p:nvPr/>
        </p:nvCxnSpPr>
        <p:spPr bwMode="auto">
          <a:xfrm>
            <a:off x="1616075" y="3841750"/>
            <a:ext cx="1479550" cy="1350963"/>
          </a:xfrm>
          <a:prstGeom prst="line">
            <a:avLst/>
          </a:prstGeom>
          <a:noFill/>
          <a:ln w="28575" algn="ctr">
            <a:solidFill>
              <a:srgbClr val="FF6600"/>
            </a:solidFill>
            <a:round/>
            <a:headEnd/>
            <a:tailEnd/>
          </a:ln>
        </p:spPr>
      </p:cxnSp>
      <p:cxnSp>
        <p:nvCxnSpPr>
          <p:cNvPr id="292868" name="Straight Connector 54"/>
          <p:cNvCxnSpPr>
            <a:cxnSpLocks noChangeShapeType="1"/>
          </p:cNvCxnSpPr>
          <p:nvPr/>
        </p:nvCxnSpPr>
        <p:spPr bwMode="auto">
          <a:xfrm>
            <a:off x="1566863" y="3683000"/>
            <a:ext cx="1547812" cy="1412875"/>
          </a:xfrm>
          <a:prstGeom prst="line">
            <a:avLst/>
          </a:prstGeom>
          <a:noFill/>
          <a:ln w="28575" algn="ctr">
            <a:solidFill>
              <a:srgbClr val="FF6600"/>
            </a:solidFill>
            <a:round/>
            <a:headEnd/>
            <a:tailEnd/>
          </a:ln>
        </p:spPr>
      </p:cxnSp>
      <p:grpSp>
        <p:nvGrpSpPr>
          <p:cNvPr id="292869" name="Group 50"/>
          <p:cNvGrpSpPr>
            <a:grpSpLocks/>
          </p:cNvGrpSpPr>
          <p:nvPr/>
        </p:nvGrpSpPr>
        <p:grpSpPr bwMode="auto">
          <a:xfrm>
            <a:off x="407988" y="1495425"/>
            <a:ext cx="1747837" cy="817563"/>
            <a:chOff x="269734" y="1378498"/>
            <a:chExt cx="2527115" cy="1152773"/>
          </a:xfrm>
        </p:grpSpPr>
        <p:cxnSp>
          <p:nvCxnSpPr>
            <p:cNvPr id="292894" name="Straight Connector 87"/>
            <p:cNvCxnSpPr>
              <a:cxnSpLocks noChangeShapeType="1"/>
            </p:cNvCxnSpPr>
            <p:nvPr/>
          </p:nvCxnSpPr>
          <p:spPr bwMode="auto">
            <a:xfrm>
              <a:off x="392411" y="2526834"/>
              <a:ext cx="2262017" cy="1588"/>
            </a:xfrm>
            <a:prstGeom prst="line">
              <a:avLst/>
            </a:prstGeom>
            <a:noFill/>
            <a:ln w="28575" algn="ctr">
              <a:solidFill>
                <a:schemeClr val="tx2"/>
              </a:solidFill>
              <a:round/>
              <a:headEnd/>
              <a:tailEnd/>
            </a:ln>
          </p:spPr>
        </p:cxnSp>
        <p:cxnSp>
          <p:nvCxnSpPr>
            <p:cNvPr id="292895" name="Straight Connector 88"/>
            <p:cNvCxnSpPr>
              <a:cxnSpLocks noChangeShapeType="1"/>
            </p:cNvCxnSpPr>
            <p:nvPr/>
          </p:nvCxnSpPr>
          <p:spPr bwMode="auto">
            <a:xfrm rot="16200000" flipH="1">
              <a:off x="314629" y="2349259"/>
              <a:ext cx="337632" cy="89"/>
            </a:xfrm>
            <a:prstGeom prst="line">
              <a:avLst/>
            </a:prstGeom>
            <a:noFill/>
            <a:ln w="28575" algn="ctr">
              <a:solidFill>
                <a:schemeClr val="tx2"/>
              </a:solidFill>
              <a:round/>
              <a:headEnd/>
              <a:tailEnd/>
            </a:ln>
          </p:spPr>
        </p:cxnSp>
        <p:cxnSp>
          <p:nvCxnSpPr>
            <p:cNvPr id="292896" name="Straight Connector 89"/>
            <p:cNvCxnSpPr>
              <a:cxnSpLocks noChangeShapeType="1"/>
            </p:cNvCxnSpPr>
            <p:nvPr/>
          </p:nvCxnSpPr>
          <p:spPr bwMode="auto">
            <a:xfrm rot="16200000" flipH="1">
              <a:off x="839552" y="2360680"/>
              <a:ext cx="337632" cy="89"/>
            </a:xfrm>
            <a:prstGeom prst="line">
              <a:avLst/>
            </a:prstGeom>
            <a:noFill/>
            <a:ln w="28575" algn="ctr">
              <a:solidFill>
                <a:schemeClr val="tx2"/>
              </a:solidFill>
              <a:round/>
              <a:headEnd/>
              <a:tailEnd/>
            </a:ln>
          </p:spPr>
        </p:cxnSp>
        <p:cxnSp>
          <p:nvCxnSpPr>
            <p:cNvPr id="292897" name="Straight Connector 90"/>
            <p:cNvCxnSpPr>
              <a:cxnSpLocks noChangeShapeType="1"/>
            </p:cNvCxnSpPr>
            <p:nvPr/>
          </p:nvCxnSpPr>
          <p:spPr bwMode="auto">
            <a:xfrm rot="16200000" flipH="1">
              <a:off x="1343478" y="2350383"/>
              <a:ext cx="337632" cy="89"/>
            </a:xfrm>
            <a:prstGeom prst="line">
              <a:avLst/>
            </a:prstGeom>
            <a:noFill/>
            <a:ln w="28575" algn="ctr">
              <a:solidFill>
                <a:schemeClr val="tx2"/>
              </a:solidFill>
              <a:round/>
              <a:headEnd/>
              <a:tailEnd/>
            </a:ln>
          </p:spPr>
        </p:cxnSp>
        <p:cxnSp>
          <p:nvCxnSpPr>
            <p:cNvPr id="292898" name="Straight Connector 91"/>
            <p:cNvCxnSpPr>
              <a:cxnSpLocks noChangeShapeType="1"/>
            </p:cNvCxnSpPr>
            <p:nvPr/>
          </p:nvCxnSpPr>
          <p:spPr bwMode="auto">
            <a:xfrm rot="16200000" flipH="1">
              <a:off x="1868401" y="2362410"/>
              <a:ext cx="337632" cy="89"/>
            </a:xfrm>
            <a:prstGeom prst="line">
              <a:avLst/>
            </a:prstGeom>
            <a:noFill/>
            <a:ln w="28575" algn="ctr">
              <a:solidFill>
                <a:schemeClr val="tx2"/>
              </a:solidFill>
              <a:round/>
              <a:headEnd/>
              <a:tailEnd/>
            </a:ln>
          </p:spPr>
        </p:cxnSp>
        <p:cxnSp>
          <p:nvCxnSpPr>
            <p:cNvPr id="292899" name="Straight Connector 92"/>
            <p:cNvCxnSpPr>
              <a:cxnSpLocks noChangeShapeType="1"/>
            </p:cNvCxnSpPr>
            <p:nvPr/>
          </p:nvCxnSpPr>
          <p:spPr bwMode="auto">
            <a:xfrm rot="16200000" flipH="1">
              <a:off x="2414321" y="2353950"/>
              <a:ext cx="337632" cy="89"/>
            </a:xfrm>
            <a:prstGeom prst="line">
              <a:avLst/>
            </a:prstGeom>
            <a:noFill/>
            <a:ln w="28575" algn="ctr">
              <a:solidFill>
                <a:schemeClr val="tx2"/>
              </a:solidFill>
              <a:round/>
              <a:headEnd/>
              <a:tailEnd/>
            </a:ln>
          </p:spPr>
        </p:cxnSp>
        <p:pic>
          <p:nvPicPr>
            <p:cNvPr id="292900" name="Picture 93" descr="Server_generic"/>
            <p:cNvPicPr>
              <a:picLocks noChangeAspect="1" noChangeArrowheads="1"/>
            </p:cNvPicPr>
            <p:nvPr/>
          </p:nvPicPr>
          <p:blipFill>
            <a:blip r:embed="rId3"/>
            <a:srcRect/>
            <a:stretch>
              <a:fillRect/>
            </a:stretch>
          </p:blipFill>
          <p:spPr bwMode="auto">
            <a:xfrm>
              <a:off x="269734" y="1378498"/>
              <a:ext cx="427423" cy="820457"/>
            </a:xfrm>
            <a:prstGeom prst="rect">
              <a:avLst/>
            </a:prstGeom>
            <a:noFill/>
            <a:ln w="9525">
              <a:noFill/>
              <a:miter lim="800000"/>
              <a:headEnd/>
              <a:tailEnd/>
            </a:ln>
          </p:spPr>
        </p:pic>
        <p:pic>
          <p:nvPicPr>
            <p:cNvPr id="292901" name="Picture 93" descr="Server_generic"/>
            <p:cNvPicPr>
              <a:picLocks noChangeAspect="1" noChangeArrowheads="1"/>
            </p:cNvPicPr>
            <p:nvPr/>
          </p:nvPicPr>
          <p:blipFill>
            <a:blip r:embed="rId3"/>
            <a:srcRect/>
            <a:stretch>
              <a:fillRect/>
            </a:stretch>
          </p:blipFill>
          <p:spPr bwMode="auto">
            <a:xfrm>
              <a:off x="794657" y="1378498"/>
              <a:ext cx="427423" cy="820457"/>
            </a:xfrm>
            <a:prstGeom prst="rect">
              <a:avLst/>
            </a:prstGeom>
            <a:noFill/>
            <a:ln w="9525">
              <a:noFill/>
              <a:miter lim="800000"/>
              <a:headEnd/>
              <a:tailEnd/>
            </a:ln>
          </p:spPr>
        </p:pic>
        <p:pic>
          <p:nvPicPr>
            <p:cNvPr id="292902" name="Picture 93" descr="Server_generic"/>
            <p:cNvPicPr>
              <a:picLocks noChangeAspect="1" noChangeArrowheads="1"/>
            </p:cNvPicPr>
            <p:nvPr/>
          </p:nvPicPr>
          <p:blipFill>
            <a:blip r:embed="rId3"/>
            <a:srcRect/>
            <a:stretch>
              <a:fillRect/>
            </a:stretch>
          </p:blipFill>
          <p:spPr bwMode="auto">
            <a:xfrm>
              <a:off x="1298583" y="1378498"/>
              <a:ext cx="427423" cy="820457"/>
            </a:xfrm>
            <a:prstGeom prst="rect">
              <a:avLst/>
            </a:prstGeom>
            <a:noFill/>
            <a:ln w="9525">
              <a:noFill/>
              <a:miter lim="800000"/>
              <a:headEnd/>
              <a:tailEnd/>
            </a:ln>
          </p:spPr>
        </p:pic>
        <p:pic>
          <p:nvPicPr>
            <p:cNvPr id="292903" name="Picture 93" descr="Server_generic"/>
            <p:cNvPicPr>
              <a:picLocks noChangeAspect="1" noChangeArrowheads="1"/>
            </p:cNvPicPr>
            <p:nvPr/>
          </p:nvPicPr>
          <p:blipFill>
            <a:blip r:embed="rId3"/>
            <a:srcRect/>
            <a:stretch>
              <a:fillRect/>
            </a:stretch>
          </p:blipFill>
          <p:spPr bwMode="auto">
            <a:xfrm>
              <a:off x="1823506" y="1378498"/>
              <a:ext cx="427423" cy="820457"/>
            </a:xfrm>
            <a:prstGeom prst="rect">
              <a:avLst/>
            </a:prstGeom>
            <a:noFill/>
            <a:ln w="9525">
              <a:noFill/>
              <a:miter lim="800000"/>
              <a:headEnd/>
              <a:tailEnd/>
            </a:ln>
          </p:spPr>
        </p:pic>
        <p:pic>
          <p:nvPicPr>
            <p:cNvPr id="292904" name="Picture 93" descr="Server_generic"/>
            <p:cNvPicPr>
              <a:picLocks noChangeAspect="1" noChangeArrowheads="1"/>
            </p:cNvPicPr>
            <p:nvPr/>
          </p:nvPicPr>
          <p:blipFill>
            <a:blip r:embed="rId3"/>
            <a:srcRect/>
            <a:stretch>
              <a:fillRect/>
            </a:stretch>
          </p:blipFill>
          <p:spPr bwMode="auto">
            <a:xfrm>
              <a:off x="2369426" y="1378498"/>
              <a:ext cx="427423" cy="820457"/>
            </a:xfrm>
            <a:prstGeom prst="rect">
              <a:avLst/>
            </a:prstGeom>
            <a:noFill/>
            <a:ln w="9525">
              <a:noFill/>
              <a:miter lim="800000"/>
              <a:headEnd/>
              <a:tailEnd/>
            </a:ln>
          </p:spPr>
        </p:pic>
      </p:grpSp>
      <p:grpSp>
        <p:nvGrpSpPr>
          <p:cNvPr id="292870" name="Group 60"/>
          <p:cNvGrpSpPr>
            <a:grpSpLocks/>
          </p:cNvGrpSpPr>
          <p:nvPr/>
        </p:nvGrpSpPr>
        <p:grpSpPr bwMode="auto">
          <a:xfrm>
            <a:off x="1108075" y="2319338"/>
            <a:ext cx="347663" cy="722312"/>
            <a:chOff x="1426451" y="2678800"/>
            <a:chExt cx="503446" cy="371853"/>
          </a:xfrm>
        </p:grpSpPr>
        <p:cxnSp>
          <p:nvCxnSpPr>
            <p:cNvPr id="292892" name="Straight Connector 83"/>
            <p:cNvCxnSpPr>
              <a:cxnSpLocks noChangeShapeType="1"/>
            </p:cNvCxnSpPr>
            <p:nvPr/>
          </p:nvCxnSpPr>
          <p:spPr bwMode="auto">
            <a:xfrm rot="5400000">
              <a:off x="1243107" y="2862144"/>
              <a:ext cx="371853" cy="5165"/>
            </a:xfrm>
            <a:prstGeom prst="line">
              <a:avLst/>
            </a:prstGeom>
            <a:noFill/>
            <a:ln w="28575" algn="ctr">
              <a:solidFill>
                <a:schemeClr val="tx2"/>
              </a:solidFill>
              <a:round/>
              <a:headEnd/>
              <a:tailEnd/>
            </a:ln>
          </p:spPr>
        </p:cxnSp>
        <p:cxnSp>
          <p:nvCxnSpPr>
            <p:cNvPr id="292893" name="Straight Connector 84"/>
            <p:cNvCxnSpPr>
              <a:cxnSpLocks noChangeShapeType="1"/>
            </p:cNvCxnSpPr>
            <p:nvPr/>
          </p:nvCxnSpPr>
          <p:spPr bwMode="auto">
            <a:xfrm rot="5400000">
              <a:off x="1741388" y="2862144"/>
              <a:ext cx="371853" cy="5165"/>
            </a:xfrm>
            <a:prstGeom prst="line">
              <a:avLst/>
            </a:prstGeom>
            <a:noFill/>
            <a:ln w="28575" algn="ctr">
              <a:solidFill>
                <a:schemeClr val="tx2"/>
              </a:solidFill>
              <a:round/>
              <a:headEnd/>
              <a:tailEnd/>
            </a:ln>
          </p:spPr>
        </p:cxnSp>
      </p:grpSp>
      <p:pic>
        <p:nvPicPr>
          <p:cNvPr id="292871" name="Picture 107" descr="Competitor_box"/>
          <p:cNvPicPr>
            <a:picLocks noChangeAspect="1" noChangeArrowheads="1"/>
          </p:cNvPicPr>
          <p:nvPr/>
        </p:nvPicPr>
        <p:blipFill>
          <a:blip r:embed="rId4"/>
          <a:srcRect/>
          <a:stretch>
            <a:fillRect/>
          </a:stretch>
        </p:blipFill>
        <p:spPr bwMode="auto">
          <a:xfrm>
            <a:off x="947738" y="3025775"/>
            <a:ext cx="668337" cy="1630363"/>
          </a:xfrm>
          <a:prstGeom prst="rect">
            <a:avLst/>
          </a:prstGeom>
          <a:noFill/>
          <a:ln w="9525">
            <a:noFill/>
            <a:miter lim="800000"/>
            <a:headEnd/>
            <a:tailEnd/>
          </a:ln>
        </p:spPr>
      </p:pic>
      <p:grpSp>
        <p:nvGrpSpPr>
          <p:cNvPr id="292872" name="Group 62"/>
          <p:cNvGrpSpPr>
            <a:grpSpLocks/>
          </p:cNvGrpSpPr>
          <p:nvPr/>
        </p:nvGrpSpPr>
        <p:grpSpPr bwMode="auto">
          <a:xfrm>
            <a:off x="2555875" y="2827338"/>
            <a:ext cx="1746250" cy="819150"/>
            <a:chOff x="269734" y="1378498"/>
            <a:chExt cx="2527115" cy="1152773"/>
          </a:xfrm>
        </p:grpSpPr>
        <p:cxnSp>
          <p:nvCxnSpPr>
            <p:cNvPr id="292881" name="Straight Connector 71"/>
            <p:cNvCxnSpPr>
              <a:cxnSpLocks noChangeShapeType="1"/>
            </p:cNvCxnSpPr>
            <p:nvPr/>
          </p:nvCxnSpPr>
          <p:spPr bwMode="auto">
            <a:xfrm>
              <a:off x="392411" y="2526834"/>
              <a:ext cx="2262017" cy="1588"/>
            </a:xfrm>
            <a:prstGeom prst="line">
              <a:avLst/>
            </a:prstGeom>
            <a:noFill/>
            <a:ln w="28575" algn="ctr">
              <a:solidFill>
                <a:schemeClr val="tx2"/>
              </a:solidFill>
              <a:round/>
              <a:headEnd/>
              <a:tailEnd/>
            </a:ln>
          </p:spPr>
        </p:cxnSp>
        <p:cxnSp>
          <p:nvCxnSpPr>
            <p:cNvPr id="292882" name="Straight Connector 72"/>
            <p:cNvCxnSpPr>
              <a:cxnSpLocks noChangeShapeType="1"/>
            </p:cNvCxnSpPr>
            <p:nvPr/>
          </p:nvCxnSpPr>
          <p:spPr bwMode="auto">
            <a:xfrm rot="16200000" flipH="1">
              <a:off x="314629" y="2349259"/>
              <a:ext cx="337632" cy="89"/>
            </a:xfrm>
            <a:prstGeom prst="line">
              <a:avLst/>
            </a:prstGeom>
            <a:noFill/>
            <a:ln w="28575" algn="ctr">
              <a:solidFill>
                <a:schemeClr val="tx2"/>
              </a:solidFill>
              <a:round/>
              <a:headEnd/>
              <a:tailEnd/>
            </a:ln>
          </p:spPr>
        </p:cxnSp>
        <p:cxnSp>
          <p:nvCxnSpPr>
            <p:cNvPr id="292883" name="Straight Connector 73"/>
            <p:cNvCxnSpPr>
              <a:cxnSpLocks noChangeShapeType="1"/>
            </p:cNvCxnSpPr>
            <p:nvPr/>
          </p:nvCxnSpPr>
          <p:spPr bwMode="auto">
            <a:xfrm rot="16200000" flipH="1">
              <a:off x="839552" y="2360680"/>
              <a:ext cx="337632" cy="89"/>
            </a:xfrm>
            <a:prstGeom prst="line">
              <a:avLst/>
            </a:prstGeom>
            <a:noFill/>
            <a:ln w="28575" algn="ctr">
              <a:solidFill>
                <a:schemeClr val="tx2"/>
              </a:solidFill>
              <a:round/>
              <a:headEnd/>
              <a:tailEnd/>
            </a:ln>
          </p:spPr>
        </p:cxnSp>
        <p:cxnSp>
          <p:nvCxnSpPr>
            <p:cNvPr id="292884" name="Straight Connector 75"/>
            <p:cNvCxnSpPr>
              <a:cxnSpLocks noChangeShapeType="1"/>
            </p:cNvCxnSpPr>
            <p:nvPr/>
          </p:nvCxnSpPr>
          <p:spPr bwMode="auto">
            <a:xfrm rot="16200000" flipH="1">
              <a:off x="1343478" y="2350383"/>
              <a:ext cx="337632" cy="89"/>
            </a:xfrm>
            <a:prstGeom prst="line">
              <a:avLst/>
            </a:prstGeom>
            <a:noFill/>
            <a:ln w="28575" algn="ctr">
              <a:solidFill>
                <a:schemeClr val="tx2"/>
              </a:solidFill>
              <a:round/>
              <a:headEnd/>
              <a:tailEnd/>
            </a:ln>
          </p:spPr>
        </p:cxnSp>
        <p:cxnSp>
          <p:nvCxnSpPr>
            <p:cNvPr id="292885" name="Straight Connector 76"/>
            <p:cNvCxnSpPr>
              <a:cxnSpLocks noChangeShapeType="1"/>
            </p:cNvCxnSpPr>
            <p:nvPr/>
          </p:nvCxnSpPr>
          <p:spPr bwMode="auto">
            <a:xfrm rot="16200000" flipH="1">
              <a:off x="1868401" y="2362410"/>
              <a:ext cx="337632" cy="89"/>
            </a:xfrm>
            <a:prstGeom prst="line">
              <a:avLst/>
            </a:prstGeom>
            <a:noFill/>
            <a:ln w="28575" algn="ctr">
              <a:solidFill>
                <a:schemeClr val="tx2"/>
              </a:solidFill>
              <a:round/>
              <a:headEnd/>
              <a:tailEnd/>
            </a:ln>
          </p:spPr>
        </p:cxnSp>
        <p:cxnSp>
          <p:nvCxnSpPr>
            <p:cNvPr id="292886" name="Straight Connector 77"/>
            <p:cNvCxnSpPr>
              <a:cxnSpLocks noChangeShapeType="1"/>
            </p:cNvCxnSpPr>
            <p:nvPr/>
          </p:nvCxnSpPr>
          <p:spPr bwMode="auto">
            <a:xfrm rot="16200000" flipH="1">
              <a:off x="2414321" y="2353950"/>
              <a:ext cx="337632" cy="89"/>
            </a:xfrm>
            <a:prstGeom prst="line">
              <a:avLst/>
            </a:prstGeom>
            <a:noFill/>
            <a:ln w="28575" algn="ctr">
              <a:solidFill>
                <a:schemeClr val="tx2"/>
              </a:solidFill>
              <a:round/>
              <a:headEnd/>
              <a:tailEnd/>
            </a:ln>
          </p:spPr>
        </p:cxnSp>
        <p:pic>
          <p:nvPicPr>
            <p:cNvPr id="292887" name="Picture 93" descr="Server_generic"/>
            <p:cNvPicPr>
              <a:picLocks noChangeAspect="1" noChangeArrowheads="1"/>
            </p:cNvPicPr>
            <p:nvPr/>
          </p:nvPicPr>
          <p:blipFill>
            <a:blip r:embed="rId3"/>
            <a:srcRect/>
            <a:stretch>
              <a:fillRect/>
            </a:stretch>
          </p:blipFill>
          <p:spPr bwMode="auto">
            <a:xfrm>
              <a:off x="269734" y="1378498"/>
              <a:ext cx="427423" cy="820457"/>
            </a:xfrm>
            <a:prstGeom prst="rect">
              <a:avLst/>
            </a:prstGeom>
            <a:noFill/>
            <a:ln w="9525">
              <a:noFill/>
              <a:miter lim="800000"/>
              <a:headEnd/>
              <a:tailEnd/>
            </a:ln>
          </p:spPr>
        </p:pic>
        <p:pic>
          <p:nvPicPr>
            <p:cNvPr id="292888" name="Picture 93" descr="Server_generic"/>
            <p:cNvPicPr>
              <a:picLocks noChangeAspect="1" noChangeArrowheads="1"/>
            </p:cNvPicPr>
            <p:nvPr/>
          </p:nvPicPr>
          <p:blipFill>
            <a:blip r:embed="rId3"/>
            <a:srcRect/>
            <a:stretch>
              <a:fillRect/>
            </a:stretch>
          </p:blipFill>
          <p:spPr bwMode="auto">
            <a:xfrm>
              <a:off x="794657" y="1378498"/>
              <a:ext cx="427423" cy="820457"/>
            </a:xfrm>
            <a:prstGeom prst="rect">
              <a:avLst/>
            </a:prstGeom>
            <a:noFill/>
            <a:ln w="9525">
              <a:noFill/>
              <a:miter lim="800000"/>
              <a:headEnd/>
              <a:tailEnd/>
            </a:ln>
          </p:spPr>
        </p:pic>
        <p:pic>
          <p:nvPicPr>
            <p:cNvPr id="292889" name="Picture 93" descr="Server_generic"/>
            <p:cNvPicPr>
              <a:picLocks noChangeAspect="1" noChangeArrowheads="1"/>
            </p:cNvPicPr>
            <p:nvPr/>
          </p:nvPicPr>
          <p:blipFill>
            <a:blip r:embed="rId3"/>
            <a:srcRect/>
            <a:stretch>
              <a:fillRect/>
            </a:stretch>
          </p:blipFill>
          <p:spPr bwMode="auto">
            <a:xfrm>
              <a:off x="1298583" y="1378498"/>
              <a:ext cx="427423" cy="820457"/>
            </a:xfrm>
            <a:prstGeom prst="rect">
              <a:avLst/>
            </a:prstGeom>
            <a:noFill/>
            <a:ln w="9525">
              <a:noFill/>
              <a:miter lim="800000"/>
              <a:headEnd/>
              <a:tailEnd/>
            </a:ln>
          </p:spPr>
        </p:pic>
        <p:pic>
          <p:nvPicPr>
            <p:cNvPr id="292890" name="Picture 93" descr="Server_generic"/>
            <p:cNvPicPr>
              <a:picLocks noChangeAspect="1" noChangeArrowheads="1"/>
            </p:cNvPicPr>
            <p:nvPr/>
          </p:nvPicPr>
          <p:blipFill>
            <a:blip r:embed="rId3"/>
            <a:srcRect/>
            <a:stretch>
              <a:fillRect/>
            </a:stretch>
          </p:blipFill>
          <p:spPr bwMode="auto">
            <a:xfrm>
              <a:off x="1823506" y="1378498"/>
              <a:ext cx="427423" cy="820457"/>
            </a:xfrm>
            <a:prstGeom prst="rect">
              <a:avLst/>
            </a:prstGeom>
            <a:noFill/>
            <a:ln w="9525">
              <a:noFill/>
              <a:miter lim="800000"/>
              <a:headEnd/>
              <a:tailEnd/>
            </a:ln>
          </p:spPr>
        </p:pic>
        <p:pic>
          <p:nvPicPr>
            <p:cNvPr id="292891" name="Picture 93" descr="Server_generic"/>
            <p:cNvPicPr>
              <a:picLocks noChangeAspect="1" noChangeArrowheads="1"/>
            </p:cNvPicPr>
            <p:nvPr/>
          </p:nvPicPr>
          <p:blipFill>
            <a:blip r:embed="rId3"/>
            <a:srcRect/>
            <a:stretch>
              <a:fillRect/>
            </a:stretch>
          </p:blipFill>
          <p:spPr bwMode="auto">
            <a:xfrm>
              <a:off x="2369426" y="1378498"/>
              <a:ext cx="427423" cy="820457"/>
            </a:xfrm>
            <a:prstGeom prst="rect">
              <a:avLst/>
            </a:prstGeom>
            <a:noFill/>
            <a:ln w="9525">
              <a:noFill/>
              <a:miter lim="800000"/>
              <a:headEnd/>
              <a:tailEnd/>
            </a:ln>
          </p:spPr>
        </p:pic>
      </p:grpSp>
      <p:grpSp>
        <p:nvGrpSpPr>
          <p:cNvPr id="292873" name="Group 77"/>
          <p:cNvGrpSpPr>
            <a:grpSpLocks/>
          </p:cNvGrpSpPr>
          <p:nvPr/>
        </p:nvGrpSpPr>
        <p:grpSpPr bwMode="auto">
          <a:xfrm>
            <a:off x="3255963" y="3648075"/>
            <a:ext cx="347662" cy="725488"/>
            <a:chOff x="1426451" y="2678800"/>
            <a:chExt cx="503446" cy="371853"/>
          </a:xfrm>
        </p:grpSpPr>
        <p:cxnSp>
          <p:nvCxnSpPr>
            <p:cNvPr id="292879" name="Straight Connector 67"/>
            <p:cNvCxnSpPr>
              <a:cxnSpLocks noChangeShapeType="1"/>
            </p:cNvCxnSpPr>
            <p:nvPr/>
          </p:nvCxnSpPr>
          <p:spPr bwMode="auto">
            <a:xfrm rot="5400000">
              <a:off x="1243107" y="2862144"/>
              <a:ext cx="371853" cy="5165"/>
            </a:xfrm>
            <a:prstGeom prst="line">
              <a:avLst/>
            </a:prstGeom>
            <a:noFill/>
            <a:ln w="28575" algn="ctr">
              <a:solidFill>
                <a:schemeClr val="tx2"/>
              </a:solidFill>
              <a:round/>
              <a:headEnd/>
              <a:tailEnd/>
            </a:ln>
          </p:spPr>
        </p:cxnSp>
        <p:cxnSp>
          <p:nvCxnSpPr>
            <p:cNvPr id="292880" name="Straight Connector 68"/>
            <p:cNvCxnSpPr>
              <a:cxnSpLocks noChangeShapeType="1"/>
            </p:cNvCxnSpPr>
            <p:nvPr/>
          </p:nvCxnSpPr>
          <p:spPr bwMode="auto">
            <a:xfrm rot="5400000">
              <a:off x="1741388" y="2862144"/>
              <a:ext cx="371853" cy="5165"/>
            </a:xfrm>
            <a:prstGeom prst="line">
              <a:avLst/>
            </a:prstGeom>
            <a:noFill/>
            <a:ln w="28575" algn="ctr">
              <a:solidFill>
                <a:schemeClr val="tx2"/>
              </a:solidFill>
              <a:round/>
              <a:headEnd/>
              <a:tailEnd/>
            </a:ln>
          </p:spPr>
        </p:cxnSp>
      </p:grpSp>
      <p:sp>
        <p:nvSpPr>
          <p:cNvPr id="292874" name="Rectangle 33"/>
          <p:cNvSpPr>
            <a:spLocks noChangeArrowheads="1"/>
          </p:cNvSpPr>
          <p:nvPr/>
        </p:nvSpPr>
        <p:spPr bwMode="auto">
          <a:xfrm>
            <a:off x="288925" y="1377950"/>
            <a:ext cx="1949450" cy="3617913"/>
          </a:xfrm>
          <a:prstGeom prst="rect">
            <a:avLst/>
          </a:prstGeom>
          <a:noFill/>
          <a:ln w="19050">
            <a:solidFill>
              <a:schemeClr val="tx1"/>
            </a:solidFill>
            <a:prstDash val="dash"/>
            <a:miter lim="800000"/>
            <a:headEnd/>
            <a:tailEnd/>
          </a:ln>
        </p:spPr>
        <p:txBody>
          <a:bodyPr wrap="none" anchor="ctr"/>
          <a:lstStyle/>
          <a:p>
            <a:pPr algn="ctr">
              <a:buClr>
                <a:schemeClr val="accent2"/>
              </a:buClr>
              <a:buFont typeface="Wingdings 2" pitchFamily="18" charset="2"/>
              <a:buNone/>
            </a:pPr>
            <a:endParaRPr lang="tr-TR"/>
          </a:p>
        </p:txBody>
      </p:sp>
      <p:pic>
        <p:nvPicPr>
          <p:cNvPr id="292875" name="Picture 107" descr="Competitor_box"/>
          <p:cNvPicPr>
            <a:picLocks noChangeAspect="1" noChangeArrowheads="1"/>
          </p:cNvPicPr>
          <p:nvPr/>
        </p:nvPicPr>
        <p:blipFill>
          <a:blip r:embed="rId4"/>
          <a:srcRect/>
          <a:stretch>
            <a:fillRect/>
          </a:stretch>
        </p:blipFill>
        <p:spPr bwMode="auto">
          <a:xfrm>
            <a:off x="3095625" y="4378325"/>
            <a:ext cx="666750" cy="1630363"/>
          </a:xfrm>
          <a:prstGeom prst="rect">
            <a:avLst/>
          </a:prstGeom>
          <a:noFill/>
          <a:ln w="9525">
            <a:noFill/>
            <a:miter lim="800000"/>
            <a:headEnd/>
            <a:tailEnd/>
          </a:ln>
        </p:spPr>
      </p:pic>
      <p:sp>
        <p:nvSpPr>
          <p:cNvPr id="292876" name="Rectangle 33"/>
          <p:cNvSpPr>
            <a:spLocks noChangeArrowheads="1"/>
          </p:cNvSpPr>
          <p:nvPr/>
        </p:nvSpPr>
        <p:spPr bwMode="auto">
          <a:xfrm>
            <a:off x="2435225" y="2649538"/>
            <a:ext cx="1947863" cy="3778250"/>
          </a:xfrm>
          <a:prstGeom prst="rect">
            <a:avLst/>
          </a:prstGeom>
          <a:noFill/>
          <a:ln w="19050">
            <a:solidFill>
              <a:schemeClr val="tx1"/>
            </a:solidFill>
            <a:prstDash val="dash"/>
            <a:miter lim="800000"/>
            <a:headEnd/>
            <a:tailEnd/>
          </a:ln>
        </p:spPr>
        <p:txBody>
          <a:bodyPr wrap="none" anchor="ctr"/>
          <a:lstStyle/>
          <a:p>
            <a:pPr algn="ctr">
              <a:buClr>
                <a:schemeClr val="accent2"/>
              </a:buClr>
              <a:buFont typeface="Wingdings 2" pitchFamily="18" charset="2"/>
              <a:buNone/>
            </a:pPr>
            <a:endParaRPr lang="tr-TR"/>
          </a:p>
        </p:txBody>
      </p:sp>
      <p:sp>
        <p:nvSpPr>
          <p:cNvPr id="292877" name="Text Box 22"/>
          <p:cNvSpPr txBox="1">
            <a:spLocks noChangeArrowheads="1"/>
          </p:cNvSpPr>
          <p:nvPr/>
        </p:nvSpPr>
        <p:spPr bwMode="gray">
          <a:xfrm>
            <a:off x="519113" y="4757738"/>
            <a:ext cx="1460500" cy="230187"/>
          </a:xfrm>
          <a:prstGeom prst="rect">
            <a:avLst/>
          </a:prstGeom>
          <a:noFill/>
          <a:ln w="9525">
            <a:noFill/>
            <a:miter lim="800000"/>
            <a:headEnd/>
            <a:tailEnd/>
          </a:ln>
        </p:spPr>
        <p:txBody>
          <a:bodyPr>
            <a:spAutoFit/>
          </a:bodyPr>
          <a:lstStyle/>
          <a:p>
            <a:pPr algn="ctr" eaLnBrk="0" hangingPunct="0">
              <a:lnSpc>
                <a:spcPct val="90000"/>
              </a:lnSpc>
              <a:spcBef>
                <a:spcPct val="20000"/>
              </a:spcBef>
              <a:buClr>
                <a:schemeClr val="accent2"/>
              </a:buClr>
              <a:buFont typeface="Wingdings 2" pitchFamily="18" charset="2"/>
              <a:buNone/>
            </a:pPr>
            <a:r>
              <a:rPr lang="en-US" sz="1000" b="1">
                <a:ea typeface="ＭＳ Ｐゴシック"/>
                <a:cs typeface="ＭＳ Ｐゴシック"/>
              </a:rPr>
              <a:t>Primary Data Center</a:t>
            </a:r>
            <a:endParaRPr lang="en-US" sz="1000" b="1" baseline="30000">
              <a:ea typeface="ＭＳ Ｐゴシック"/>
              <a:cs typeface="ＭＳ Ｐゴシック"/>
            </a:endParaRPr>
          </a:p>
        </p:txBody>
      </p:sp>
      <p:sp>
        <p:nvSpPr>
          <p:cNvPr id="292878" name="Text Box 22"/>
          <p:cNvSpPr txBox="1">
            <a:spLocks noChangeArrowheads="1"/>
          </p:cNvSpPr>
          <p:nvPr/>
        </p:nvSpPr>
        <p:spPr bwMode="gray">
          <a:xfrm>
            <a:off x="2582863" y="6029325"/>
            <a:ext cx="1662112" cy="368300"/>
          </a:xfrm>
          <a:prstGeom prst="rect">
            <a:avLst/>
          </a:prstGeom>
          <a:noFill/>
          <a:ln w="9525">
            <a:noFill/>
            <a:miter lim="800000"/>
            <a:headEnd/>
            <a:tailEnd/>
          </a:ln>
        </p:spPr>
        <p:txBody>
          <a:bodyPr>
            <a:spAutoFit/>
          </a:bodyPr>
          <a:lstStyle/>
          <a:p>
            <a:pPr algn="ctr" eaLnBrk="0" hangingPunct="0">
              <a:lnSpc>
                <a:spcPct val="90000"/>
              </a:lnSpc>
              <a:spcBef>
                <a:spcPct val="20000"/>
              </a:spcBef>
              <a:buClr>
                <a:schemeClr val="accent2"/>
              </a:buClr>
              <a:buFont typeface="Wingdings 2" pitchFamily="18" charset="2"/>
              <a:buNone/>
            </a:pPr>
            <a:r>
              <a:rPr lang="en-US" sz="1000" b="1">
                <a:ea typeface="ＭＳ Ｐゴシック"/>
                <a:cs typeface="ＭＳ Ｐゴシック"/>
              </a:rPr>
              <a:t>Regional Disaster Recovery Site</a:t>
            </a:r>
            <a:endParaRPr lang="en-US" sz="1000" b="1" baseline="3000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906463" y="104775"/>
            <a:ext cx="8104187" cy="914400"/>
          </a:xfrm>
        </p:spPr>
        <p:txBody>
          <a:bodyPr/>
          <a:lstStyle/>
          <a:p>
            <a:pPr eaLnBrk="1" hangingPunct="1"/>
            <a:r>
              <a:rPr lang="tr-TR" smtClean="0"/>
              <a:t>Süreklilik ve Felaket Kurtarma</a:t>
            </a:r>
            <a:endParaRPr lang="en-US" smtClean="0"/>
          </a:p>
        </p:txBody>
      </p:sp>
      <p:sp>
        <p:nvSpPr>
          <p:cNvPr id="294914" name="Rectangle 3"/>
          <p:cNvSpPr>
            <a:spLocks noGrp="1" noChangeArrowheads="1"/>
          </p:cNvSpPr>
          <p:nvPr>
            <p:ph type="body" idx="1"/>
          </p:nvPr>
        </p:nvSpPr>
        <p:spPr>
          <a:xfrm>
            <a:off x="990600" y="1200150"/>
            <a:ext cx="7924800" cy="5353050"/>
          </a:xfrm>
        </p:spPr>
        <p:txBody>
          <a:bodyPr/>
          <a:lstStyle/>
          <a:p>
            <a:pPr eaLnBrk="1" hangingPunct="1">
              <a:lnSpc>
                <a:spcPct val="90000"/>
              </a:lnSpc>
            </a:pPr>
            <a:r>
              <a:rPr lang="tr-TR" sz="2400" smtClean="0"/>
              <a:t>Yüksek Erişilebilirlik </a:t>
            </a:r>
            <a:r>
              <a:rPr lang="en-US" sz="2400" smtClean="0"/>
              <a:t>(HA) </a:t>
            </a:r>
            <a:r>
              <a:rPr lang="tr-TR" sz="2400" smtClean="0"/>
              <a:t>Donanımsal hatalara karşı sistemlerin duraklama olmadan çalışabilmesidir.</a:t>
            </a:r>
            <a:endParaRPr lang="en-US" sz="2400" smtClean="0"/>
          </a:p>
          <a:p>
            <a:pPr lvl="1" eaLnBrk="1" hangingPunct="1">
              <a:lnSpc>
                <a:spcPct val="90000"/>
              </a:lnSpc>
            </a:pPr>
            <a:r>
              <a:rPr lang="en-US" sz="2200" smtClean="0"/>
              <a:t>RAID-DP</a:t>
            </a:r>
          </a:p>
          <a:p>
            <a:pPr lvl="1" eaLnBrk="1" hangingPunct="1">
              <a:lnSpc>
                <a:spcPct val="90000"/>
              </a:lnSpc>
            </a:pPr>
            <a:r>
              <a:rPr lang="en-US" sz="2200" smtClean="0"/>
              <a:t>Active-Active controllers</a:t>
            </a:r>
          </a:p>
          <a:p>
            <a:pPr marL="1143000" lvl="2" indent="-228600" eaLnBrk="1" hangingPunct="1">
              <a:lnSpc>
                <a:spcPct val="90000"/>
              </a:lnSpc>
            </a:pPr>
            <a:endParaRPr lang="en-US" sz="2000" smtClean="0"/>
          </a:p>
          <a:p>
            <a:pPr eaLnBrk="1" hangingPunct="1">
              <a:lnSpc>
                <a:spcPct val="90000"/>
              </a:lnSpc>
            </a:pPr>
            <a:r>
              <a:rPr lang="tr-TR" sz="2400" smtClean="0"/>
              <a:t>İş Sürekliliği Erişilebilirlik kapsamını genişleterek</a:t>
            </a:r>
            <a:r>
              <a:rPr lang="en-US" sz="2400" smtClean="0"/>
              <a:t> </a:t>
            </a:r>
            <a:r>
              <a:rPr lang="tr-TR" sz="2400" smtClean="0"/>
              <a:t>Güç, Soğutma</a:t>
            </a:r>
            <a:r>
              <a:rPr lang="en-US" sz="2400" smtClean="0"/>
              <a:t>,</a:t>
            </a:r>
            <a:r>
              <a:rPr lang="tr-TR" sz="2400" smtClean="0"/>
              <a:t> Network Hataları zamanlı ve zamansız kapanmaya karşı sistemlerin bölgesel hataya karşı korunmasıdır </a:t>
            </a:r>
            <a:endParaRPr lang="en-US" sz="2400" smtClean="0"/>
          </a:p>
          <a:p>
            <a:pPr lvl="1" eaLnBrk="1" hangingPunct="1">
              <a:lnSpc>
                <a:spcPct val="90000"/>
              </a:lnSpc>
            </a:pPr>
            <a:r>
              <a:rPr lang="en-US" sz="2200" smtClean="0"/>
              <a:t>MetroCluster</a:t>
            </a:r>
            <a:br>
              <a:rPr lang="en-US" sz="2200" smtClean="0"/>
            </a:br>
            <a:endParaRPr lang="en-US" sz="2200" smtClean="0"/>
          </a:p>
          <a:p>
            <a:pPr eaLnBrk="1" hangingPunct="1">
              <a:lnSpc>
                <a:spcPct val="90000"/>
              </a:lnSpc>
            </a:pPr>
            <a:r>
              <a:rPr lang="tr-TR" sz="2400" smtClean="0"/>
              <a:t>Felaket Kurtarma Bölge genelinde oluşacak hatalara karşı coğrafi olarak farklı bir bölgede sistemlerin erişilebilirliğinin sağlanmasıdır.</a:t>
            </a:r>
            <a:r>
              <a:rPr lang="en-US" sz="2400" smtClean="0"/>
              <a:t> </a:t>
            </a:r>
          </a:p>
          <a:p>
            <a:pPr lvl="1" eaLnBrk="1" hangingPunct="1">
              <a:lnSpc>
                <a:spcPct val="90000"/>
              </a:lnSpc>
            </a:pPr>
            <a:r>
              <a:rPr lang="en-US" sz="2200" smtClean="0"/>
              <a:t>SnapMirror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9"/>
          <p:cNvSpPr>
            <a:spLocks noGrp="1" noChangeArrowheads="1"/>
          </p:cNvSpPr>
          <p:nvPr>
            <p:ph type="title"/>
          </p:nvPr>
        </p:nvSpPr>
        <p:spPr/>
        <p:txBody>
          <a:bodyPr/>
          <a:lstStyle/>
          <a:p>
            <a:pPr eaLnBrk="1" hangingPunct="1"/>
            <a:r>
              <a:rPr lang="en-US" sz="2600" smtClean="0"/>
              <a:t>MetroCluster </a:t>
            </a:r>
            <a:r>
              <a:rPr lang="tr-TR" sz="2600" smtClean="0"/>
              <a:t>İş Sürekliliği ve yüksek erişilebilirlik</a:t>
            </a:r>
            <a:endParaRPr lang="en-US" sz="2600" smtClean="0"/>
          </a:p>
        </p:txBody>
      </p:sp>
      <p:sp>
        <p:nvSpPr>
          <p:cNvPr id="296962" name="Content Placeholder 100"/>
          <p:cNvSpPr>
            <a:spLocks noGrp="1"/>
          </p:cNvSpPr>
          <p:nvPr>
            <p:ph sz="half" idx="2"/>
          </p:nvPr>
        </p:nvSpPr>
        <p:spPr>
          <a:xfrm>
            <a:off x="4362450" y="1905000"/>
            <a:ext cx="4640263" cy="4343400"/>
          </a:xfrm>
        </p:spPr>
        <p:txBody>
          <a:bodyPr/>
          <a:lstStyle/>
          <a:p>
            <a:pPr eaLnBrk="1" hangingPunct="1"/>
            <a:r>
              <a:rPr lang="tr-TR" sz="2400" smtClean="0"/>
              <a:t>Kur ve Unut</a:t>
            </a:r>
            <a:endParaRPr lang="en-US" sz="2400" smtClean="0"/>
          </a:p>
          <a:p>
            <a:pPr eaLnBrk="1" hangingPunct="1"/>
            <a:endParaRPr lang="en-US" sz="1500" smtClean="0"/>
          </a:p>
          <a:p>
            <a:pPr eaLnBrk="1" hangingPunct="1"/>
            <a:r>
              <a:rPr lang="tr-TR" sz="2400" smtClean="0"/>
              <a:t>En Az Değişiklik</a:t>
            </a:r>
            <a:endParaRPr lang="en-US" sz="2400" smtClean="0"/>
          </a:p>
          <a:p>
            <a:pPr eaLnBrk="1" hangingPunct="1"/>
            <a:endParaRPr lang="en-US" sz="1500" smtClean="0"/>
          </a:p>
          <a:p>
            <a:pPr eaLnBrk="1" hangingPunct="1"/>
            <a:r>
              <a:rPr lang="tr-TR" sz="2400" smtClean="0"/>
              <a:t>Sıfır zaman kaybı ile çalışma</a:t>
            </a:r>
            <a:r>
              <a:rPr lang="en-US" sz="2400" smtClean="0"/>
              <a:t/>
            </a:r>
            <a:br>
              <a:rPr lang="en-US" sz="2400" smtClean="0"/>
            </a:br>
            <a:endParaRPr lang="en-US" sz="1500" smtClean="0"/>
          </a:p>
          <a:p>
            <a:pPr eaLnBrk="1" hangingPunct="1"/>
            <a:r>
              <a:rPr lang="en-US" sz="2400" smtClean="0"/>
              <a:t>80%</a:t>
            </a:r>
            <a:r>
              <a:rPr lang="tr-TR" sz="2400" smtClean="0"/>
              <a:t> fazla okuma performansı </a:t>
            </a:r>
            <a:endParaRPr lang="en-US" sz="1500" smtClean="0"/>
          </a:p>
          <a:p>
            <a:pPr eaLnBrk="1" hangingPunct="1"/>
            <a:r>
              <a:rPr lang="en-US" sz="2400" smtClean="0"/>
              <a:t>50% </a:t>
            </a:r>
            <a:r>
              <a:rPr lang="tr-TR" sz="2400" smtClean="0"/>
              <a:t>düşük maliyet ve tek yönetim modeli ile rakipsiz</a:t>
            </a:r>
            <a:r>
              <a:rPr lang="en-US" sz="2400" smtClean="0"/>
              <a:t/>
            </a:r>
            <a:br>
              <a:rPr lang="en-US" sz="2400" smtClean="0"/>
            </a:br>
            <a:endParaRPr lang="en-US" sz="1500" smtClean="0"/>
          </a:p>
        </p:txBody>
      </p:sp>
      <p:sp>
        <p:nvSpPr>
          <p:cNvPr id="296963" name="Rectangle 37"/>
          <p:cNvSpPr>
            <a:spLocks noChangeArrowheads="1"/>
          </p:cNvSpPr>
          <p:nvPr/>
        </p:nvSpPr>
        <p:spPr bwMode="gray">
          <a:xfrm>
            <a:off x="569913" y="1066800"/>
            <a:ext cx="8540750" cy="400050"/>
          </a:xfrm>
          <a:prstGeom prst="rect">
            <a:avLst/>
          </a:prstGeom>
          <a:noFill/>
          <a:ln w="9525">
            <a:noFill/>
            <a:miter lim="800000"/>
            <a:headEnd/>
            <a:tailEnd/>
          </a:ln>
        </p:spPr>
        <p:txBody>
          <a:bodyPr>
            <a:spAutoFit/>
          </a:bodyPr>
          <a:lstStyle/>
          <a:p>
            <a:pPr eaLnBrk="0" hangingPunct="0">
              <a:spcBef>
                <a:spcPct val="20000"/>
              </a:spcBef>
              <a:buClr>
                <a:schemeClr val="accent1"/>
              </a:buClr>
              <a:buFont typeface="Webdings" pitchFamily="18" charset="2"/>
              <a:buNone/>
            </a:pPr>
            <a:r>
              <a:rPr lang="en-US">
                <a:solidFill>
                  <a:schemeClr val="tx2"/>
                </a:solidFill>
              </a:rPr>
              <a:t>MetroCluster </a:t>
            </a:r>
            <a:r>
              <a:rPr lang="tr-TR">
                <a:solidFill>
                  <a:schemeClr val="tx2"/>
                </a:solidFill>
              </a:rPr>
              <a:t>Diğer çözümlere göre %50 az maliyetle her ikisini de kapsar</a:t>
            </a:r>
            <a:endParaRPr lang="en-US">
              <a:solidFill>
                <a:schemeClr val="tx2"/>
              </a:solidFill>
            </a:endParaRPr>
          </a:p>
        </p:txBody>
      </p:sp>
      <p:sp>
        <p:nvSpPr>
          <p:cNvPr id="296964" name="Rectangle 43"/>
          <p:cNvSpPr>
            <a:spLocks noChangeArrowheads="1"/>
          </p:cNvSpPr>
          <p:nvPr/>
        </p:nvSpPr>
        <p:spPr bwMode="auto">
          <a:xfrm>
            <a:off x="2706688" y="4173538"/>
            <a:ext cx="1212850" cy="288925"/>
          </a:xfrm>
          <a:prstGeom prst="rect">
            <a:avLst/>
          </a:prstGeom>
          <a:noFill/>
          <a:ln w="9525">
            <a:noFill/>
            <a:miter lim="800000"/>
            <a:headEnd/>
            <a:tailEnd/>
          </a:ln>
        </p:spPr>
        <p:txBody>
          <a:bodyPr wrap="none">
            <a:spAutoFit/>
          </a:bodyPr>
          <a:lstStyle/>
          <a:p>
            <a:pPr>
              <a:lnSpc>
                <a:spcPct val="90000"/>
              </a:lnSpc>
              <a:buClr>
                <a:schemeClr val="accent2"/>
              </a:buClr>
              <a:buFont typeface="Wingdings 2" pitchFamily="18" charset="2"/>
              <a:buNone/>
            </a:pPr>
            <a:r>
              <a:rPr lang="en-US" sz="1400">
                <a:solidFill>
                  <a:schemeClr val="bg2"/>
                </a:solidFill>
                <a:ea typeface="ＭＳ Ｐゴシック"/>
                <a:cs typeface="ＭＳ Ｐゴシック"/>
              </a:rPr>
              <a:t>MetroCluster</a:t>
            </a:r>
          </a:p>
        </p:txBody>
      </p:sp>
      <p:sp>
        <p:nvSpPr>
          <p:cNvPr id="296965" name="Rectangle 6"/>
          <p:cNvSpPr>
            <a:spLocks noChangeArrowheads="1"/>
          </p:cNvSpPr>
          <p:nvPr/>
        </p:nvSpPr>
        <p:spPr bwMode="auto">
          <a:xfrm>
            <a:off x="2530475" y="2717800"/>
            <a:ext cx="1389063" cy="481013"/>
          </a:xfrm>
          <a:prstGeom prst="rect">
            <a:avLst/>
          </a:prstGeom>
          <a:noFill/>
          <a:ln w="9525">
            <a:noFill/>
            <a:miter lim="800000"/>
            <a:headEnd/>
            <a:tailEnd/>
          </a:ln>
        </p:spPr>
        <p:txBody>
          <a:bodyPr>
            <a:spAutoFit/>
          </a:bodyPr>
          <a:lstStyle/>
          <a:p>
            <a:pPr>
              <a:lnSpc>
                <a:spcPct val="90000"/>
              </a:lnSpc>
              <a:buClr>
                <a:schemeClr val="accent2"/>
              </a:buClr>
              <a:buFont typeface="Wingdings 2" pitchFamily="18" charset="2"/>
              <a:buNone/>
            </a:pPr>
            <a:r>
              <a:rPr lang="tr-TR" sz="1400">
                <a:solidFill>
                  <a:schemeClr val="bg2"/>
                </a:solidFill>
                <a:ea typeface="ＭＳ Ｐゴシック"/>
                <a:cs typeface="ＭＳ Ｐゴシック"/>
              </a:rPr>
              <a:t>Uygulama Entegrasyonu</a:t>
            </a:r>
            <a:endParaRPr lang="en-US" sz="1400">
              <a:solidFill>
                <a:schemeClr val="bg2"/>
              </a:solidFill>
              <a:ea typeface="ＭＳ Ｐゴシック"/>
              <a:cs typeface="ＭＳ Ｐゴシック"/>
            </a:endParaRPr>
          </a:p>
        </p:txBody>
      </p:sp>
      <p:grpSp>
        <p:nvGrpSpPr>
          <p:cNvPr id="296966" name="Group 7"/>
          <p:cNvGrpSpPr>
            <a:grpSpLocks/>
          </p:cNvGrpSpPr>
          <p:nvPr/>
        </p:nvGrpSpPr>
        <p:grpSpPr bwMode="auto">
          <a:xfrm>
            <a:off x="1162050" y="3606800"/>
            <a:ext cx="1703388" cy="1646238"/>
            <a:chOff x="983721" y="2770763"/>
            <a:chExt cx="1333500" cy="1257300"/>
          </a:xfrm>
        </p:grpSpPr>
        <p:sp>
          <p:nvSpPr>
            <p:cNvPr id="296975" name="Line 30"/>
            <p:cNvSpPr>
              <a:spLocks noChangeShapeType="1"/>
            </p:cNvSpPr>
            <p:nvPr/>
          </p:nvSpPr>
          <p:spPr bwMode="auto">
            <a:xfrm>
              <a:off x="1252008" y="2866013"/>
              <a:ext cx="619125" cy="798513"/>
            </a:xfrm>
            <a:prstGeom prst="line">
              <a:avLst/>
            </a:prstGeom>
            <a:noFill/>
            <a:ln w="19050">
              <a:solidFill>
                <a:schemeClr val="hlink"/>
              </a:solidFill>
              <a:round/>
              <a:headEnd/>
              <a:tailEnd/>
            </a:ln>
          </p:spPr>
          <p:txBody>
            <a:bodyPr wrap="none" anchor="ctr"/>
            <a:lstStyle/>
            <a:p>
              <a:endParaRPr lang="tr-TR"/>
            </a:p>
          </p:txBody>
        </p:sp>
        <p:sp>
          <p:nvSpPr>
            <p:cNvPr id="296976" name="Line 31"/>
            <p:cNvSpPr>
              <a:spLocks noChangeShapeType="1"/>
            </p:cNvSpPr>
            <p:nvPr/>
          </p:nvSpPr>
          <p:spPr bwMode="auto">
            <a:xfrm flipV="1">
              <a:off x="1236133" y="2861251"/>
              <a:ext cx="652463" cy="820737"/>
            </a:xfrm>
            <a:prstGeom prst="line">
              <a:avLst/>
            </a:prstGeom>
            <a:noFill/>
            <a:ln w="19050">
              <a:solidFill>
                <a:schemeClr val="hlink"/>
              </a:solidFill>
              <a:round/>
              <a:headEnd/>
              <a:tailEnd/>
            </a:ln>
          </p:spPr>
          <p:txBody>
            <a:bodyPr wrap="none" anchor="ctr"/>
            <a:lstStyle/>
            <a:p>
              <a:endParaRPr lang="tr-TR"/>
            </a:p>
          </p:txBody>
        </p:sp>
        <p:pic>
          <p:nvPicPr>
            <p:cNvPr id="296977" name="Picture 32" descr="FAS3100"/>
            <p:cNvPicPr>
              <a:picLocks noChangeAspect="1" noChangeArrowheads="1"/>
            </p:cNvPicPr>
            <p:nvPr/>
          </p:nvPicPr>
          <p:blipFill>
            <a:blip r:embed="rId3"/>
            <a:srcRect/>
            <a:stretch>
              <a:fillRect/>
            </a:stretch>
          </p:blipFill>
          <p:spPr bwMode="auto">
            <a:xfrm>
              <a:off x="983721" y="2770763"/>
              <a:ext cx="381000" cy="1174750"/>
            </a:xfrm>
            <a:prstGeom prst="rect">
              <a:avLst/>
            </a:prstGeom>
            <a:noFill/>
            <a:ln w="9525">
              <a:noFill/>
              <a:miter lim="800000"/>
              <a:headEnd/>
              <a:tailEnd/>
            </a:ln>
          </p:spPr>
        </p:pic>
        <p:pic>
          <p:nvPicPr>
            <p:cNvPr id="296978" name="Picture 33" descr="FAS3100"/>
            <p:cNvPicPr>
              <a:picLocks noChangeAspect="1" noChangeArrowheads="1"/>
            </p:cNvPicPr>
            <p:nvPr/>
          </p:nvPicPr>
          <p:blipFill>
            <a:blip r:embed="rId3"/>
            <a:srcRect/>
            <a:stretch>
              <a:fillRect/>
            </a:stretch>
          </p:blipFill>
          <p:spPr bwMode="auto">
            <a:xfrm>
              <a:off x="1764771" y="2770763"/>
              <a:ext cx="381000" cy="1174750"/>
            </a:xfrm>
            <a:prstGeom prst="rect">
              <a:avLst/>
            </a:prstGeom>
            <a:noFill/>
            <a:ln w="9525">
              <a:noFill/>
              <a:miter lim="800000"/>
              <a:headEnd/>
              <a:tailEnd/>
            </a:ln>
          </p:spPr>
        </p:pic>
        <p:pic>
          <p:nvPicPr>
            <p:cNvPr id="296979" name="Picture 50" descr="Snapshot-Copies-right"/>
            <p:cNvPicPr>
              <a:picLocks noChangeArrowheads="1"/>
            </p:cNvPicPr>
            <p:nvPr/>
          </p:nvPicPr>
          <p:blipFill>
            <a:blip r:embed="rId4"/>
            <a:srcRect/>
            <a:stretch>
              <a:fillRect/>
            </a:stretch>
          </p:blipFill>
          <p:spPr bwMode="auto">
            <a:xfrm>
              <a:off x="1105958" y="3669288"/>
              <a:ext cx="407988" cy="358775"/>
            </a:xfrm>
            <a:prstGeom prst="rect">
              <a:avLst/>
            </a:prstGeom>
            <a:noFill/>
            <a:ln w="9525">
              <a:noFill/>
              <a:miter lim="800000"/>
              <a:headEnd/>
              <a:tailEnd/>
            </a:ln>
          </p:spPr>
        </p:pic>
        <p:pic>
          <p:nvPicPr>
            <p:cNvPr id="296980" name="Picture 13" descr="Snapshot-Copies-right"/>
            <p:cNvPicPr>
              <a:picLocks noChangeArrowheads="1"/>
            </p:cNvPicPr>
            <p:nvPr/>
          </p:nvPicPr>
          <p:blipFill>
            <a:blip r:embed="rId4"/>
            <a:srcRect/>
            <a:stretch>
              <a:fillRect/>
            </a:stretch>
          </p:blipFill>
          <p:spPr bwMode="auto">
            <a:xfrm>
              <a:off x="1909233" y="3662938"/>
              <a:ext cx="407988" cy="360363"/>
            </a:xfrm>
            <a:prstGeom prst="rect">
              <a:avLst/>
            </a:prstGeom>
            <a:noFill/>
            <a:ln w="9525">
              <a:noFill/>
              <a:miter lim="800000"/>
              <a:headEnd/>
              <a:tailEnd/>
            </a:ln>
          </p:spPr>
        </p:pic>
      </p:grpSp>
      <p:grpSp>
        <p:nvGrpSpPr>
          <p:cNvPr id="296967" name="Group 14"/>
          <p:cNvGrpSpPr>
            <a:grpSpLocks/>
          </p:cNvGrpSpPr>
          <p:nvPr/>
        </p:nvGrpSpPr>
        <p:grpSpPr bwMode="auto">
          <a:xfrm>
            <a:off x="1290638" y="2119313"/>
            <a:ext cx="1339850" cy="1243012"/>
            <a:chOff x="1013883" y="1526163"/>
            <a:chExt cx="1092200" cy="1003300"/>
          </a:xfrm>
        </p:grpSpPr>
        <p:sp>
          <p:nvSpPr>
            <p:cNvPr id="296969" name="AutoShape 88"/>
            <p:cNvSpPr>
              <a:spLocks noChangeArrowheads="1"/>
            </p:cNvSpPr>
            <p:nvPr/>
          </p:nvSpPr>
          <p:spPr bwMode="auto">
            <a:xfrm>
              <a:off x="1013883" y="1810326"/>
              <a:ext cx="1092200"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934 w 21600"/>
                <a:gd name="T13" fmla="*/ 5935 h 21600"/>
                <a:gd name="T14" fmla="*/ 15666 w 21600"/>
                <a:gd name="T15" fmla="*/ 15665 h 21600"/>
              </a:gdLst>
              <a:ahLst/>
              <a:cxnLst>
                <a:cxn ang="T8">
                  <a:pos x="T0" y="T1"/>
                </a:cxn>
                <a:cxn ang="T9">
                  <a:pos x="T2" y="T3"/>
                </a:cxn>
                <a:cxn ang="T10">
                  <a:pos x="T4" y="T5"/>
                </a:cxn>
                <a:cxn ang="T11">
                  <a:pos x="T6" y="T7"/>
                </a:cxn>
              </a:cxnLst>
              <a:rect l="T12" t="T13" r="T14" b="T15"/>
              <a:pathLst>
                <a:path w="21600" h="21600">
                  <a:moveTo>
                    <a:pt x="0" y="0"/>
                  </a:moveTo>
                  <a:lnTo>
                    <a:pt x="8274" y="21600"/>
                  </a:lnTo>
                  <a:lnTo>
                    <a:pt x="13326" y="21600"/>
                  </a:lnTo>
                  <a:lnTo>
                    <a:pt x="21600" y="0"/>
                  </a:lnTo>
                  <a:close/>
                </a:path>
              </a:pathLst>
            </a:custGeom>
            <a:gradFill rotWithShape="1">
              <a:gsLst>
                <a:gs pos="0">
                  <a:schemeClr val="bg1"/>
                </a:gs>
                <a:gs pos="100000">
                  <a:schemeClr val="accent1"/>
                </a:gs>
              </a:gsLst>
              <a:lin ang="5400000" scaled="1"/>
            </a:gradFill>
            <a:ln w="9525">
              <a:noFill/>
              <a:miter lim="800000"/>
              <a:headEnd/>
              <a:tailEnd/>
            </a:ln>
          </p:spPr>
          <p:txBody>
            <a:bodyPr wrap="none" anchor="ctr"/>
            <a:lstStyle/>
            <a:p>
              <a:endParaRPr lang="tr-TR"/>
            </a:p>
          </p:txBody>
        </p:sp>
        <p:pic>
          <p:nvPicPr>
            <p:cNvPr id="296970" name="Picture 18" descr="workgroup_servers_4blade"/>
            <p:cNvPicPr>
              <a:picLocks noChangeAspect="1" noChangeArrowheads="1"/>
            </p:cNvPicPr>
            <p:nvPr/>
          </p:nvPicPr>
          <p:blipFill>
            <a:blip r:embed="rId5"/>
            <a:srcRect/>
            <a:stretch>
              <a:fillRect/>
            </a:stretch>
          </p:blipFill>
          <p:spPr bwMode="auto">
            <a:xfrm>
              <a:off x="1139296" y="2180213"/>
              <a:ext cx="771525" cy="349250"/>
            </a:xfrm>
            <a:prstGeom prst="rect">
              <a:avLst/>
            </a:prstGeom>
            <a:noFill/>
            <a:ln w="9525">
              <a:noFill/>
              <a:miter lim="800000"/>
              <a:headEnd/>
              <a:tailEnd/>
            </a:ln>
          </p:spPr>
        </p:pic>
        <p:pic>
          <p:nvPicPr>
            <p:cNvPr id="296971" name="Picture 14" descr="virtualization_apps_OS"/>
            <p:cNvPicPr>
              <a:picLocks noChangeAspect="1" noChangeArrowheads="1"/>
            </p:cNvPicPr>
            <p:nvPr/>
          </p:nvPicPr>
          <p:blipFill>
            <a:blip r:embed="rId6"/>
            <a:srcRect/>
            <a:stretch>
              <a:fillRect/>
            </a:stretch>
          </p:blipFill>
          <p:spPr bwMode="auto">
            <a:xfrm>
              <a:off x="1017058" y="1530926"/>
              <a:ext cx="284163" cy="354012"/>
            </a:xfrm>
            <a:prstGeom prst="rect">
              <a:avLst/>
            </a:prstGeom>
            <a:noFill/>
            <a:ln w="9525">
              <a:noFill/>
              <a:miter lim="800000"/>
              <a:headEnd/>
              <a:tailEnd/>
            </a:ln>
          </p:spPr>
        </p:pic>
        <p:pic>
          <p:nvPicPr>
            <p:cNvPr id="296972" name="Picture 14" descr="virtualization_apps_OS"/>
            <p:cNvPicPr>
              <a:picLocks noChangeAspect="1" noChangeArrowheads="1"/>
            </p:cNvPicPr>
            <p:nvPr/>
          </p:nvPicPr>
          <p:blipFill>
            <a:blip r:embed="rId6"/>
            <a:srcRect/>
            <a:stretch>
              <a:fillRect/>
            </a:stretch>
          </p:blipFill>
          <p:spPr bwMode="auto">
            <a:xfrm>
              <a:off x="1404408" y="1535688"/>
              <a:ext cx="284163" cy="354013"/>
            </a:xfrm>
            <a:prstGeom prst="rect">
              <a:avLst/>
            </a:prstGeom>
            <a:noFill/>
            <a:ln w="9525">
              <a:noFill/>
              <a:miter lim="800000"/>
              <a:headEnd/>
              <a:tailEnd/>
            </a:ln>
          </p:spPr>
        </p:pic>
        <p:pic>
          <p:nvPicPr>
            <p:cNvPr id="296973" name="Picture 14" descr="virtualization_apps_OS"/>
            <p:cNvPicPr>
              <a:picLocks noChangeAspect="1" noChangeArrowheads="1"/>
            </p:cNvPicPr>
            <p:nvPr/>
          </p:nvPicPr>
          <p:blipFill>
            <a:blip r:embed="rId6"/>
            <a:srcRect/>
            <a:stretch>
              <a:fillRect/>
            </a:stretch>
          </p:blipFill>
          <p:spPr bwMode="auto">
            <a:xfrm>
              <a:off x="1799696" y="1526163"/>
              <a:ext cx="284162" cy="354013"/>
            </a:xfrm>
            <a:prstGeom prst="rect">
              <a:avLst/>
            </a:prstGeom>
            <a:noFill/>
            <a:ln w="9525">
              <a:noFill/>
              <a:miter lim="800000"/>
              <a:headEnd/>
              <a:tailEnd/>
            </a:ln>
          </p:spPr>
        </p:pic>
        <p:pic>
          <p:nvPicPr>
            <p:cNvPr id="296974" name="Picture 45" descr="Manageability"/>
            <p:cNvPicPr>
              <a:picLocks noChangeAspect="1" noChangeArrowheads="1"/>
            </p:cNvPicPr>
            <p:nvPr/>
          </p:nvPicPr>
          <p:blipFill>
            <a:blip r:embed="rId7"/>
            <a:srcRect/>
            <a:stretch>
              <a:fillRect/>
            </a:stretch>
          </p:blipFill>
          <p:spPr bwMode="auto">
            <a:xfrm>
              <a:off x="1402821" y="1913513"/>
              <a:ext cx="274637" cy="196850"/>
            </a:xfrm>
            <a:prstGeom prst="rect">
              <a:avLst/>
            </a:prstGeom>
            <a:noFill/>
            <a:ln w="9525">
              <a:noFill/>
              <a:miter lim="800000"/>
              <a:headEnd/>
              <a:tailEnd/>
            </a:ln>
          </p:spPr>
        </p:pic>
      </p:grpSp>
      <p:sp>
        <p:nvSpPr>
          <p:cNvPr id="296968" name="Rectangle 43"/>
          <p:cNvSpPr>
            <a:spLocks noChangeArrowheads="1"/>
          </p:cNvSpPr>
          <p:nvPr/>
        </p:nvSpPr>
        <p:spPr bwMode="auto">
          <a:xfrm>
            <a:off x="792163" y="5521325"/>
            <a:ext cx="3560762" cy="536575"/>
          </a:xfrm>
          <a:prstGeom prst="rect">
            <a:avLst/>
          </a:prstGeom>
          <a:noFill/>
          <a:ln w="9525">
            <a:noFill/>
            <a:miter lim="800000"/>
            <a:headEnd/>
            <a:tailEnd/>
          </a:ln>
        </p:spPr>
        <p:txBody>
          <a:bodyPr wrap="none">
            <a:spAutoFit/>
          </a:bodyPr>
          <a:lstStyle/>
          <a:p>
            <a:pPr>
              <a:lnSpc>
                <a:spcPct val="90000"/>
              </a:lnSpc>
              <a:buClr>
                <a:schemeClr val="accent2"/>
              </a:buClr>
              <a:buFont typeface="Wingdings 2" pitchFamily="18" charset="2"/>
              <a:buNone/>
            </a:pPr>
            <a:r>
              <a:rPr lang="tr-TR" sz="1600">
                <a:solidFill>
                  <a:schemeClr val="bg2"/>
                </a:solidFill>
                <a:ea typeface="ＭＳ Ｐゴシック"/>
                <a:cs typeface="ＭＳ Ｐゴシック"/>
              </a:rPr>
              <a:t>Kampüs içerisinde tek bir datacenter </a:t>
            </a:r>
          </a:p>
          <a:p>
            <a:pPr>
              <a:lnSpc>
                <a:spcPct val="90000"/>
              </a:lnSpc>
              <a:buClr>
                <a:schemeClr val="accent2"/>
              </a:buClr>
              <a:buFont typeface="Wingdings 2" pitchFamily="18" charset="2"/>
              <a:buNone/>
            </a:pPr>
            <a:r>
              <a:rPr lang="tr-TR" sz="1600">
                <a:solidFill>
                  <a:schemeClr val="bg2"/>
                </a:solidFill>
                <a:ea typeface="ＭＳ Ｐゴシック"/>
                <a:cs typeface="ＭＳ Ｐゴシック"/>
              </a:rPr>
              <a:t>birden fazla yerde, aynı anda</a:t>
            </a:r>
            <a:r>
              <a:rPr lang="en-US" sz="1600">
                <a:solidFill>
                  <a:schemeClr val="bg2"/>
                </a:solidFill>
                <a:ea typeface="ＭＳ Ｐゴシック"/>
                <a:cs typeface="ＭＳ Ｐゴシック"/>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pPr eaLnBrk="1" hangingPunct="1"/>
            <a:r>
              <a:rPr lang="en-US" sz="2800" smtClean="0"/>
              <a:t>MetroCluster </a:t>
            </a:r>
            <a:r>
              <a:rPr lang="tr-TR" sz="2800" smtClean="0"/>
              <a:t>Kullanması en kolay Sistemdir</a:t>
            </a:r>
            <a:endParaRPr lang="en-US" sz="2800" smtClean="0"/>
          </a:p>
        </p:txBody>
      </p:sp>
      <p:sp>
        <p:nvSpPr>
          <p:cNvPr id="299010" name="Content Placeholder 3"/>
          <p:cNvSpPr>
            <a:spLocks noGrp="1"/>
          </p:cNvSpPr>
          <p:nvPr>
            <p:ph sz="half" idx="2"/>
          </p:nvPr>
        </p:nvSpPr>
        <p:spPr>
          <a:xfrm>
            <a:off x="3352800" y="1295400"/>
            <a:ext cx="5486400" cy="4648200"/>
          </a:xfrm>
        </p:spPr>
        <p:txBody>
          <a:bodyPr/>
          <a:lstStyle/>
          <a:p>
            <a:pPr eaLnBrk="1" hangingPunct="1"/>
            <a:r>
              <a:rPr lang="tr-TR" smtClean="0"/>
              <a:t>Kur ve Unut</a:t>
            </a:r>
            <a:endParaRPr lang="en-US" smtClean="0"/>
          </a:p>
          <a:p>
            <a:pPr lvl="1" eaLnBrk="1" hangingPunct="1"/>
            <a:r>
              <a:rPr lang="tr-TR" smtClean="0"/>
              <a:t>Kolay Kurulum ve Yapılandırma</a:t>
            </a:r>
            <a:endParaRPr lang="en-US" smtClean="0"/>
          </a:p>
          <a:p>
            <a:pPr eaLnBrk="1" hangingPunct="1"/>
            <a:r>
              <a:rPr lang="tr-TR" smtClean="0"/>
              <a:t>Kolay Yönetim</a:t>
            </a:r>
          </a:p>
          <a:p>
            <a:pPr eaLnBrk="1" hangingPunct="1"/>
            <a:r>
              <a:rPr lang="tr-TR" smtClean="0"/>
              <a:t>Tek Komutla felaket Çözümü</a:t>
            </a:r>
            <a:endParaRPr lang="en-US" smtClean="0"/>
          </a:p>
          <a:p>
            <a:pPr lvl="1" eaLnBrk="1" hangingPunct="1"/>
            <a:r>
              <a:rPr lang="tr-TR" smtClean="0"/>
              <a:t>İstenirse otomatik Felaket Çözümü Mevcut</a:t>
            </a:r>
            <a:endParaRPr lang="en-US" smtClean="0"/>
          </a:p>
          <a:p>
            <a:pPr lvl="1" eaLnBrk="1" hangingPunct="1"/>
            <a:r>
              <a:rPr lang="tr-TR" smtClean="0"/>
              <a:t>Uygulama ve İşletim Sistemi Bağımsız</a:t>
            </a:r>
            <a:endParaRPr lang="en-US" smtClean="0"/>
          </a:p>
          <a:p>
            <a:pPr eaLnBrk="1" hangingPunct="1"/>
            <a:r>
              <a:rPr lang="tr-TR" smtClean="0"/>
              <a:t>Tek Noktadan veri Yönetimi</a:t>
            </a:r>
            <a:endParaRPr lang="en-US" smtClean="0"/>
          </a:p>
          <a:p>
            <a:pPr lvl="1" eaLnBrk="1" hangingPunct="1"/>
            <a:r>
              <a:rPr lang="tr-TR" smtClean="0"/>
              <a:t>Veriler otomatik olarak aynı anda iki yerde</a:t>
            </a:r>
            <a:endParaRPr lang="en-US" smtClean="0"/>
          </a:p>
        </p:txBody>
      </p:sp>
      <p:sp>
        <p:nvSpPr>
          <p:cNvPr id="299011" name="AutoShape 2" descr="http://sacmvexc1-prd/exchange/lassen/Inbox/FW:%20Switch%20Image.EML/Green_Switch_lowres.jpg/C58EA28C-18C0-4a97-9AF2-036E93DDAFB3/Green_Switch_lowres.jpg?attach=1"/>
          <p:cNvSpPr>
            <a:spLocks noChangeAspect="1" noChangeArrowheads="1"/>
          </p:cNvSpPr>
          <p:nvPr/>
        </p:nvSpPr>
        <p:spPr bwMode="auto">
          <a:xfrm>
            <a:off x="-1390650" y="-411163"/>
            <a:ext cx="2781300" cy="3381376"/>
          </a:xfrm>
          <a:prstGeom prst="rect">
            <a:avLst/>
          </a:prstGeom>
          <a:noFill/>
          <a:ln w="9525">
            <a:noFill/>
            <a:miter lim="800000"/>
            <a:headEnd/>
            <a:tailEnd/>
          </a:ln>
        </p:spPr>
        <p:txBody>
          <a:bodyPr/>
          <a:lstStyle/>
          <a:p>
            <a:pPr algn="ctr">
              <a:buClr>
                <a:schemeClr val="accent2"/>
              </a:buClr>
              <a:buFont typeface="Wingdings 2" pitchFamily="18" charset="2"/>
              <a:buNone/>
            </a:pPr>
            <a:endParaRPr lang="tr-TR"/>
          </a:p>
        </p:txBody>
      </p:sp>
      <p:pic>
        <p:nvPicPr>
          <p:cNvPr id="299012" name="Picture 4" descr="http://sacmvexc1-prd/exchange/lassen/Inbox/FW:%20Switch%20Image.EML/Green_Switch_lowres.jpg/C58EA28C-18C0-4a97-9AF2-036E93DDAFB3/Green_Switch_lowres.jpg?attach=1"/>
          <p:cNvPicPr>
            <a:picLocks noChangeAspect="1" noChangeArrowheads="1"/>
          </p:cNvPicPr>
          <p:nvPr/>
        </p:nvPicPr>
        <p:blipFill>
          <a:blip r:embed="rId3"/>
          <a:srcRect/>
          <a:stretch>
            <a:fillRect/>
          </a:stretch>
        </p:blipFill>
        <p:spPr bwMode="auto">
          <a:xfrm>
            <a:off x="533400" y="1828800"/>
            <a:ext cx="2565400" cy="3114675"/>
          </a:xfrm>
          <a:prstGeom prst="rect">
            <a:avLst/>
          </a:prstGeom>
          <a:noFill/>
          <a:ln w="9525">
            <a:noFill/>
            <a:miter lim="800000"/>
            <a:headEnd/>
            <a:tailEnd/>
          </a:ln>
        </p:spPr>
      </p:pic>
      <p:sp>
        <p:nvSpPr>
          <p:cNvPr id="299013" name="Footer Placeholder 6"/>
          <p:cNvSpPr>
            <a:spLocks noGrp="1"/>
          </p:cNvSpPr>
          <p:nvPr>
            <p:ph type="ftr" sz="quarter" idx="11"/>
          </p:nvPr>
        </p:nvSpPr>
        <p:spPr>
          <a:noFill/>
        </p:spPr>
        <p:txBody>
          <a:bodyPr/>
          <a:lstStyle/>
          <a:p>
            <a:r>
              <a:rPr lang="en-US" smtClean="0"/>
              <a:t>NetApp Confidential - Limited Use Only</a:t>
            </a:r>
          </a:p>
        </p:txBody>
      </p:sp>
      <p:sp>
        <p:nvSpPr>
          <p:cNvPr id="299014" name="Slide Number Placeholder 7"/>
          <p:cNvSpPr>
            <a:spLocks noGrp="1"/>
          </p:cNvSpPr>
          <p:nvPr>
            <p:ph type="sldNum" sz="quarter" idx="10"/>
          </p:nvPr>
        </p:nvSpPr>
        <p:spPr>
          <a:noFill/>
        </p:spPr>
        <p:txBody>
          <a:bodyPr/>
          <a:lstStyle/>
          <a:p>
            <a:fld id="{099027D4-01D8-4014-A975-25DF417CE8C9}" type="slidenum">
              <a:rPr lang="en-US" smtClean="0"/>
              <a:pPr/>
              <a:t>9</a:t>
            </a:fld>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18858</TotalTime>
  <Words>2094</Words>
  <Application>Microsoft Office PowerPoint</Application>
  <PresentationFormat>On-screen Show (4:3)</PresentationFormat>
  <Paragraphs>287</Paragraphs>
  <Slides>19</Slides>
  <Notes>19</Notes>
  <HiddenSlides>0</HiddenSlides>
  <MMClips>0</MMClips>
  <ScaleCrop>false</ScaleCrop>
  <HeadingPairs>
    <vt:vector size="8" baseType="variant">
      <vt:variant>
        <vt:lpstr>Kullanılan Yazı Tipleri</vt:lpstr>
      </vt:variant>
      <vt:variant>
        <vt:i4>6</vt:i4>
      </vt:variant>
      <vt:variant>
        <vt:lpstr>Tasarım Şablonu</vt:lpstr>
      </vt:variant>
      <vt:variant>
        <vt:i4>2</vt:i4>
      </vt:variant>
      <vt:variant>
        <vt:lpstr>Katıştırılmış OLE Hizmet Programları</vt:lpstr>
      </vt:variant>
      <vt:variant>
        <vt:i4>2</vt:i4>
      </vt:variant>
      <vt:variant>
        <vt:lpstr>Slayt Başlıkları</vt:lpstr>
      </vt:variant>
      <vt:variant>
        <vt:i4>19</vt:i4>
      </vt:variant>
    </vt:vector>
  </HeadingPairs>
  <TitlesOfParts>
    <vt:vector size="29" baseType="lpstr">
      <vt:lpstr>Arial</vt:lpstr>
      <vt:lpstr>Wingdings 2</vt:lpstr>
      <vt:lpstr>ＭＳ Ｐゴシック</vt:lpstr>
      <vt:lpstr>Webdings</vt:lpstr>
      <vt:lpstr>Wingdings</vt:lpstr>
      <vt:lpstr>Times New Roman</vt:lpstr>
      <vt:lpstr>Default Design</vt:lpstr>
      <vt:lpstr>Default Design</vt:lpstr>
      <vt:lpstr>Worksheet</vt:lpstr>
      <vt:lpstr>Microsoft Excel Grafiği</vt:lpstr>
      <vt:lpstr>Slayt 1</vt:lpstr>
      <vt:lpstr>Genel Bakış</vt:lpstr>
      <vt:lpstr>Daha az Maliyetlerle İş Sürekliliği ve Felaket Kurtarma</vt:lpstr>
      <vt:lpstr>Sistemsel Hata Kaynakları</vt:lpstr>
      <vt:lpstr>Geleneksel İş Sürekliliği Modelleri</vt:lpstr>
      <vt:lpstr>Kontroller tabanlı yedekleme Bölgesel Hatalara Karşı Koruma Sağlar</vt:lpstr>
      <vt:lpstr>Süreklilik ve Felaket Kurtarma</vt:lpstr>
      <vt:lpstr>MetroCluster İş Sürekliliği ve yüksek erişilebilirlik</vt:lpstr>
      <vt:lpstr>MetroCluster Kullanması en kolay Sistemdir</vt:lpstr>
      <vt:lpstr>MetroCluster Yönetimi Kolaylaştırır</vt:lpstr>
      <vt:lpstr>MetroCluster Planlı ve Plansız Durumlara karşı Koruma Sağlar</vt:lpstr>
      <vt:lpstr>MetroCluster Kolay ve Hızlı Yönetim</vt:lpstr>
      <vt:lpstr>MetroCluster Okuma Performansını Arttırır</vt:lpstr>
      <vt:lpstr>MetroCluster Diğerlerinden %50 ucuza iş sürekliliği ve yüksek erişilebilirlik sağlar</vt:lpstr>
      <vt:lpstr>MetroCluster ile verimli alan kullanımı</vt:lpstr>
      <vt:lpstr>MetroCluster Esneklik Sağlar</vt:lpstr>
      <vt:lpstr>Sanal Ortamlarda Rakipsiz İş Sürekliliği ve Erişim</vt:lpstr>
      <vt:lpstr>Tüm Bölgelerde Entegre Süreklilik </vt:lpstr>
      <vt:lpstr>Teşekkürler</vt:lpstr>
    </vt:vector>
  </TitlesOfParts>
  <Company>NetApp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ayşe</cp:lastModifiedBy>
  <cp:revision>158</cp:revision>
  <dcterms:created xsi:type="dcterms:W3CDTF">2007-11-29T22:14:11Z</dcterms:created>
  <dcterms:modified xsi:type="dcterms:W3CDTF">2011-10-01T11:26:52Z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0x010100A03E5881D46EB94690B151F10FAE1554</vt:lpwstr>
  </property>
</Properties>
</file>